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6"/>
  </p:sldMasterIdLst>
  <p:notesMasterIdLst>
    <p:notesMasterId r:id="rId50"/>
  </p:notesMasterIdLst>
  <p:handoutMasterIdLst>
    <p:handoutMasterId r:id="rId51"/>
  </p:handoutMasterIdLst>
  <p:sldIdLst>
    <p:sldId id="389" r:id="rId7"/>
    <p:sldId id="394" r:id="rId8"/>
    <p:sldId id="413" r:id="rId9"/>
    <p:sldId id="414" r:id="rId10"/>
    <p:sldId id="412" r:id="rId11"/>
    <p:sldId id="409" r:id="rId12"/>
    <p:sldId id="392" r:id="rId13"/>
    <p:sldId id="393" r:id="rId14"/>
    <p:sldId id="391" r:id="rId15"/>
    <p:sldId id="416" r:id="rId16"/>
    <p:sldId id="396" r:id="rId17"/>
    <p:sldId id="410" r:id="rId18"/>
    <p:sldId id="415" r:id="rId19"/>
    <p:sldId id="397" r:id="rId20"/>
    <p:sldId id="395" r:id="rId21"/>
    <p:sldId id="398" r:id="rId22"/>
    <p:sldId id="401" r:id="rId23"/>
    <p:sldId id="406" r:id="rId24"/>
    <p:sldId id="407" r:id="rId25"/>
    <p:sldId id="402" r:id="rId26"/>
    <p:sldId id="403" r:id="rId27"/>
    <p:sldId id="404" r:id="rId28"/>
    <p:sldId id="422" r:id="rId29"/>
    <p:sldId id="418" r:id="rId30"/>
    <p:sldId id="419" r:id="rId31"/>
    <p:sldId id="420" r:id="rId32"/>
    <p:sldId id="424" r:id="rId33"/>
    <p:sldId id="426" r:id="rId34"/>
    <p:sldId id="425" r:id="rId35"/>
    <p:sldId id="430" r:id="rId36"/>
    <p:sldId id="431" r:id="rId37"/>
    <p:sldId id="433" r:id="rId38"/>
    <p:sldId id="434" r:id="rId39"/>
    <p:sldId id="435" r:id="rId40"/>
    <p:sldId id="436" r:id="rId41"/>
    <p:sldId id="437" r:id="rId42"/>
    <p:sldId id="438" r:id="rId43"/>
    <p:sldId id="421" r:id="rId44"/>
    <p:sldId id="429" r:id="rId45"/>
    <p:sldId id="405" r:id="rId46"/>
    <p:sldId id="428" r:id="rId47"/>
    <p:sldId id="423" r:id="rId48"/>
    <p:sldId id="427" r:id="rId4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itenauer, Emily J" initials="EJR" lastIdx="2" clrIdx="0"/>
  <p:cmAuthor id="1" name="Buttolph, Jasmine" initials="BJ" lastIdx="2" clrIdx="1">
    <p:extLst/>
  </p:cmAuthor>
  <p:cmAuthor id="2" name="Erin Schelar" initials="ES" lastIdx="13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7" autoAdjust="0"/>
    <p:restoredTop sz="90786" autoAdjust="0"/>
  </p:normalViewPr>
  <p:slideViewPr>
    <p:cSldViewPr>
      <p:cViewPr varScale="1">
        <p:scale>
          <a:sx n="102" d="100"/>
          <a:sy n="102" d="100"/>
        </p:scale>
        <p:origin x="1181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11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dcna_cifs.peacecorps.gov\users\knoykhovich\My%20Documents\ICPI\DIV%20(fka%20Panorama)\R%20training\ICPI%20R%20Training%20Pre-assessment%20Results_2018%2008%20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[ICPI R Training Pre-assessment Results_2018 08 20.xlsx]skill level (2)!PivotTable2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How </a:t>
            </a:r>
            <a:r>
              <a:rPr lang="en-US" sz="2400" dirty="0"/>
              <a:t>comfortable are you with using R/</a:t>
            </a:r>
            <a:r>
              <a:rPr lang="en-US" sz="2400" dirty="0" err="1"/>
              <a:t>RStudio</a:t>
            </a:r>
            <a:r>
              <a:rPr lang="en-US" sz="2400" dirty="0" smtClean="0"/>
              <a:t>? (n=28)</a:t>
            </a:r>
            <a:endParaRPr lang="en-US" sz="2400" dirty="0"/>
          </a:p>
        </c:rich>
      </c:tx>
      <c:layout>
        <c:manualLayout>
          <c:xMode val="edge"/>
          <c:yMode val="edge"/>
          <c:x val="0.13707717026025953"/>
          <c:y val="1.51514976069167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3"/>
          </a:solidFill>
          <a:ln>
            <a:noFill/>
          </a:ln>
          <a:effectLst/>
        </c:spPr>
        <c:dLbl>
          <c:idx val="0"/>
          <c:layout>
            <c:manualLayout>
              <c:x val="-4.0758105556224208E-2"/>
              <c:y val="0.215515221353059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8.2029505568183558E-2"/>
              <c:y val="5.111689241473218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4"/>
          </a:solidFill>
          <a:ln>
            <a:noFill/>
          </a:ln>
          <a:effectLst/>
        </c:spPr>
        <c:dLbl>
          <c:idx val="0"/>
          <c:layout>
            <c:manualLayout>
              <c:x val="-0.13279696712739669"/>
              <c:y val="0.1300562470175988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8.2029505568183558E-2"/>
              <c:y val="5.111689241473218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4.0758105556224208E-2"/>
              <c:y val="0.215515221353059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3279696712739669"/>
              <c:y val="0.1300562470175988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8.2029505568183558E-2"/>
              <c:y val="5.111689241473218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4.0758105556224208E-2"/>
              <c:y val="0.215515221353059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0.13279696712739669"/>
              <c:y val="0.1300562470175988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'skill level (2)'!$B$3:$B$4</c:f>
              <c:strCache>
                <c:ptCount val="1"/>
                <c:pt idx="0">
                  <c:v>(blank)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B85-444D-A709-E4860F2BA21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B85-444D-A709-E4860F2BA21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B85-444D-A709-E4860F2BA21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B85-444D-A709-E4860F2BA21C}"/>
              </c:ext>
            </c:extLst>
          </c:dPt>
          <c:dLbls>
            <c:dLbl>
              <c:idx val="0"/>
              <c:layout>
                <c:manualLayout>
                  <c:x val="8.2029505568183558E-2"/>
                  <c:y val="5.111689241473218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BB85-444D-A709-E4860F2BA21C}"/>
                </c:ext>
              </c:extLst>
            </c:dLbl>
            <c:dLbl>
              <c:idx val="1"/>
              <c:layout>
                <c:manualLayout>
                  <c:x val="5.2716814653487459E-3"/>
                  <c:y val="-1.221943847928090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BB85-444D-A709-E4860F2BA21C}"/>
                </c:ext>
              </c:extLst>
            </c:dLbl>
            <c:dLbl>
              <c:idx val="2"/>
              <c:layout>
                <c:manualLayout>
                  <c:x val="-4.0758105556224208E-2"/>
                  <c:y val="0.2155152213530590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BB85-444D-A709-E4860F2BA21C}"/>
                </c:ext>
              </c:extLst>
            </c:dLbl>
            <c:dLbl>
              <c:idx val="3"/>
              <c:layout>
                <c:manualLayout>
                  <c:x val="-0.10265510694141954"/>
                  <c:y val="0.1174300087489063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B85-444D-A709-E4860F2BA2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'skill level (2)'!$A$5:$A$9</c:f>
              <c:strCache>
                <c:ptCount val="4"/>
                <c:pt idx="0">
                  <c:v>Confident user</c:v>
                </c:pt>
                <c:pt idx="1">
                  <c:v>Beginner</c:v>
                </c:pt>
                <c:pt idx="2">
                  <c:v>Opened the software, but not sure where to start</c:v>
                </c:pt>
                <c:pt idx="3">
                  <c:v>Haven't opened the software yet</c:v>
                </c:pt>
              </c:strCache>
            </c:strRef>
          </c:cat>
          <c:val>
            <c:numRef>
              <c:f>'skill level (2)'!$B$5:$B$9</c:f>
              <c:numCache>
                <c:formatCode>General</c:formatCode>
                <c:ptCount val="4"/>
                <c:pt idx="0">
                  <c:v>2</c:v>
                </c:pt>
                <c:pt idx="1">
                  <c:v>17</c:v>
                </c:pt>
                <c:pt idx="2">
                  <c:v>6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B85-444D-A709-E4860F2BA21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[ICPI R Training Pre-assessment Results_2018 08 20.xlsx]Sheet3!PivotTable2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N/a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Sheet3!$A$5:$A$18</c:f>
              <c:strCache>
                <c:ptCount val="13"/>
                <c:pt idx="0">
                  <c:v> [Creating Graphs]</c:v>
                </c:pt>
                <c:pt idx="1">
                  <c:v> [Creating maps]</c:v>
                </c:pt>
                <c:pt idx="2">
                  <c:v> [Creating tables]</c:v>
                </c:pt>
                <c:pt idx="3">
                  <c:v> [Exporting datasets]</c:v>
                </c:pt>
                <c:pt idx="4">
                  <c:v> [Importing datasets (csv, excel, text, etc.) ]</c:v>
                </c:pt>
                <c:pt idx="5">
                  <c:v> [Installing packages]</c:v>
                </c:pt>
                <c:pt idx="6">
                  <c:v> [Iterating/creating functions]</c:v>
                </c:pt>
                <c:pt idx="7">
                  <c:v> [Merging datasets]</c:v>
                </c:pt>
                <c:pt idx="8">
                  <c:v> [Setting working directory]</c:v>
                </c:pt>
                <c:pt idx="9">
                  <c:v> [Summarizing data]</c:v>
                </c:pt>
                <c:pt idx="10">
                  <c:v> [Transforming/Reshaping datasets]</c:v>
                </c:pt>
                <c:pt idx="11">
                  <c:v> [Using if/ifelse statements]</c:v>
                </c:pt>
                <c:pt idx="12">
                  <c:v> [Working with string data]</c:v>
                </c:pt>
              </c:strCache>
            </c:strRef>
          </c:cat>
          <c:val>
            <c:numRef>
              <c:f>Sheet3!$B$5:$B$18</c:f>
              <c:numCache>
                <c:formatCode>General</c:formatCode>
                <c:ptCount val="13"/>
                <c:pt idx="0">
                  <c:v>2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3</c:v>
                </c:pt>
                <c:pt idx="10">
                  <c:v>3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03-4867-934A-0B16A1E10A9D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Advanced user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Sheet3!$A$5:$A$18</c:f>
              <c:strCache>
                <c:ptCount val="13"/>
                <c:pt idx="0">
                  <c:v> [Creating Graphs]</c:v>
                </c:pt>
                <c:pt idx="1">
                  <c:v> [Creating maps]</c:v>
                </c:pt>
                <c:pt idx="2">
                  <c:v> [Creating tables]</c:v>
                </c:pt>
                <c:pt idx="3">
                  <c:v> [Exporting datasets]</c:v>
                </c:pt>
                <c:pt idx="4">
                  <c:v> [Importing datasets (csv, excel, text, etc.) ]</c:v>
                </c:pt>
                <c:pt idx="5">
                  <c:v> [Installing packages]</c:v>
                </c:pt>
                <c:pt idx="6">
                  <c:v> [Iterating/creating functions]</c:v>
                </c:pt>
                <c:pt idx="7">
                  <c:v> [Merging datasets]</c:v>
                </c:pt>
                <c:pt idx="8">
                  <c:v> [Setting working directory]</c:v>
                </c:pt>
                <c:pt idx="9">
                  <c:v> [Summarizing data]</c:v>
                </c:pt>
                <c:pt idx="10">
                  <c:v> [Transforming/Reshaping datasets]</c:v>
                </c:pt>
                <c:pt idx="11">
                  <c:v> [Using if/ifelse statements]</c:v>
                </c:pt>
                <c:pt idx="12">
                  <c:v> [Working with string data]</c:v>
                </c:pt>
              </c:strCache>
            </c:strRef>
          </c:cat>
          <c:val>
            <c:numRef>
              <c:f>Sheet3!$C$5:$C$18</c:f>
              <c:numCache>
                <c:formatCode>General</c:formatCode>
                <c:ptCount val="13"/>
                <c:pt idx="0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03-4867-934A-0B16A1E10A9D}"/>
            </c:ext>
          </c:extLst>
        </c:ser>
        <c:ser>
          <c:idx val="2"/>
          <c:order val="2"/>
          <c:tx>
            <c:strRef>
              <c:f>Sheet3!$D$3:$D$4</c:f>
              <c:strCache>
                <c:ptCount val="1"/>
                <c:pt idx="0">
                  <c:v>Confident user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Sheet3!$A$5:$A$18</c:f>
              <c:strCache>
                <c:ptCount val="13"/>
                <c:pt idx="0">
                  <c:v> [Creating Graphs]</c:v>
                </c:pt>
                <c:pt idx="1">
                  <c:v> [Creating maps]</c:v>
                </c:pt>
                <c:pt idx="2">
                  <c:v> [Creating tables]</c:v>
                </c:pt>
                <c:pt idx="3">
                  <c:v> [Exporting datasets]</c:v>
                </c:pt>
                <c:pt idx="4">
                  <c:v> [Importing datasets (csv, excel, text, etc.) ]</c:v>
                </c:pt>
                <c:pt idx="5">
                  <c:v> [Installing packages]</c:v>
                </c:pt>
                <c:pt idx="6">
                  <c:v> [Iterating/creating functions]</c:v>
                </c:pt>
                <c:pt idx="7">
                  <c:v> [Merging datasets]</c:v>
                </c:pt>
                <c:pt idx="8">
                  <c:v> [Setting working directory]</c:v>
                </c:pt>
                <c:pt idx="9">
                  <c:v> [Summarizing data]</c:v>
                </c:pt>
                <c:pt idx="10">
                  <c:v> [Transforming/Reshaping datasets]</c:v>
                </c:pt>
                <c:pt idx="11">
                  <c:v> [Using if/ifelse statements]</c:v>
                </c:pt>
                <c:pt idx="12">
                  <c:v> [Working with string data]</c:v>
                </c:pt>
              </c:strCache>
            </c:strRef>
          </c:cat>
          <c:val>
            <c:numRef>
              <c:f>Sheet3!$D$5:$D$18</c:f>
              <c:numCache>
                <c:formatCode>General</c:formatCode>
                <c:ptCount val="13"/>
                <c:pt idx="0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2</c:v>
                </c:pt>
                <c:pt idx="8">
                  <c:v>5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03-4867-934A-0B16A1E10A9D}"/>
            </c:ext>
          </c:extLst>
        </c:ser>
        <c:ser>
          <c:idx val="3"/>
          <c:order val="3"/>
          <c:tx>
            <c:strRef>
              <c:f>Sheet3!$E$3:$E$4</c:f>
              <c:strCache>
                <c:ptCount val="1"/>
                <c:pt idx="0">
                  <c:v>Beginner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Sheet3!$A$5:$A$18</c:f>
              <c:strCache>
                <c:ptCount val="13"/>
                <c:pt idx="0">
                  <c:v> [Creating Graphs]</c:v>
                </c:pt>
                <c:pt idx="1">
                  <c:v> [Creating maps]</c:v>
                </c:pt>
                <c:pt idx="2">
                  <c:v> [Creating tables]</c:v>
                </c:pt>
                <c:pt idx="3">
                  <c:v> [Exporting datasets]</c:v>
                </c:pt>
                <c:pt idx="4">
                  <c:v> [Importing datasets (csv, excel, text, etc.) ]</c:v>
                </c:pt>
                <c:pt idx="5">
                  <c:v> [Installing packages]</c:v>
                </c:pt>
                <c:pt idx="6">
                  <c:v> [Iterating/creating functions]</c:v>
                </c:pt>
                <c:pt idx="7">
                  <c:v> [Merging datasets]</c:v>
                </c:pt>
                <c:pt idx="8">
                  <c:v> [Setting working directory]</c:v>
                </c:pt>
                <c:pt idx="9">
                  <c:v> [Summarizing data]</c:v>
                </c:pt>
                <c:pt idx="10">
                  <c:v> [Transforming/Reshaping datasets]</c:v>
                </c:pt>
                <c:pt idx="11">
                  <c:v> [Using if/ifelse statements]</c:v>
                </c:pt>
                <c:pt idx="12">
                  <c:v> [Working with string data]</c:v>
                </c:pt>
              </c:strCache>
            </c:strRef>
          </c:cat>
          <c:val>
            <c:numRef>
              <c:f>Sheet3!$E$5:$E$18</c:f>
              <c:numCache>
                <c:formatCode>General</c:formatCode>
                <c:ptCount val="13"/>
                <c:pt idx="0">
                  <c:v>18</c:v>
                </c:pt>
                <c:pt idx="1">
                  <c:v>18</c:v>
                </c:pt>
                <c:pt idx="2">
                  <c:v>21</c:v>
                </c:pt>
                <c:pt idx="3">
                  <c:v>17</c:v>
                </c:pt>
                <c:pt idx="4">
                  <c:v>16</c:v>
                </c:pt>
                <c:pt idx="5">
                  <c:v>15</c:v>
                </c:pt>
                <c:pt idx="6">
                  <c:v>17</c:v>
                </c:pt>
                <c:pt idx="7">
                  <c:v>21</c:v>
                </c:pt>
                <c:pt idx="8">
                  <c:v>13</c:v>
                </c:pt>
                <c:pt idx="9">
                  <c:v>16</c:v>
                </c:pt>
                <c:pt idx="10">
                  <c:v>18</c:v>
                </c:pt>
                <c:pt idx="11">
                  <c:v>18</c:v>
                </c:pt>
                <c:pt idx="1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03-4867-934A-0B16A1E10A9D}"/>
            </c:ext>
          </c:extLst>
        </c:ser>
        <c:ser>
          <c:idx val="4"/>
          <c:order val="4"/>
          <c:tx>
            <c:strRef>
              <c:f>Sheet3!$F$3:$F$4</c:f>
              <c:strCache>
                <c:ptCount val="1"/>
                <c:pt idx="0">
                  <c:v>Don't know what this is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Sheet3!$A$5:$A$18</c:f>
              <c:strCache>
                <c:ptCount val="13"/>
                <c:pt idx="0">
                  <c:v> [Creating Graphs]</c:v>
                </c:pt>
                <c:pt idx="1">
                  <c:v> [Creating maps]</c:v>
                </c:pt>
                <c:pt idx="2">
                  <c:v> [Creating tables]</c:v>
                </c:pt>
                <c:pt idx="3">
                  <c:v> [Exporting datasets]</c:v>
                </c:pt>
                <c:pt idx="4">
                  <c:v> [Importing datasets (csv, excel, text, etc.) ]</c:v>
                </c:pt>
                <c:pt idx="5">
                  <c:v> [Installing packages]</c:v>
                </c:pt>
                <c:pt idx="6">
                  <c:v> [Iterating/creating functions]</c:v>
                </c:pt>
                <c:pt idx="7">
                  <c:v> [Merging datasets]</c:v>
                </c:pt>
                <c:pt idx="8">
                  <c:v> [Setting working directory]</c:v>
                </c:pt>
                <c:pt idx="9">
                  <c:v> [Summarizing data]</c:v>
                </c:pt>
                <c:pt idx="10">
                  <c:v> [Transforming/Reshaping datasets]</c:v>
                </c:pt>
                <c:pt idx="11">
                  <c:v> [Using if/ifelse statements]</c:v>
                </c:pt>
                <c:pt idx="12">
                  <c:v> [Working with string data]</c:v>
                </c:pt>
              </c:strCache>
            </c:strRef>
          </c:cat>
          <c:val>
            <c:numRef>
              <c:f>Sheet3!$F$5:$F$18</c:f>
              <c:numCache>
                <c:formatCode>General</c:formatCode>
                <c:ptCount val="13"/>
                <c:pt idx="0">
                  <c:v>6</c:v>
                </c:pt>
                <c:pt idx="1">
                  <c:v>6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4</c:v>
                </c:pt>
                <c:pt idx="6">
                  <c:v>6</c:v>
                </c:pt>
                <c:pt idx="7">
                  <c:v>3</c:v>
                </c:pt>
                <c:pt idx="8">
                  <c:v>6</c:v>
                </c:pt>
                <c:pt idx="9">
                  <c:v>6</c:v>
                </c:pt>
                <c:pt idx="10">
                  <c:v>4</c:v>
                </c:pt>
                <c:pt idx="11">
                  <c:v>5</c:v>
                </c:pt>
                <c:pt idx="1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03-4867-934A-0B16A1E10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overlap val="100"/>
        <c:axId val="440346936"/>
        <c:axId val="440347328"/>
      </c:barChart>
      <c:catAx>
        <c:axId val="44034693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347328"/>
        <c:crosses val="autoZero"/>
        <c:auto val="1"/>
        <c:lblAlgn val="ctr"/>
        <c:lblOffset val="100"/>
        <c:noMultiLvlLbl val="0"/>
      </c:catAx>
      <c:valAx>
        <c:axId val="44034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346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9E1815B-F655-4310-82B8-2B54FAE56159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4DE4FF-0FFE-4C4C-8753-002153130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70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D66EF7D-E509-440D-B810-D9F9D00DCC4F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A4512C8-B92A-42EB-8A3F-B36AD201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7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-address what string</a:t>
            </a:r>
            <a:r>
              <a:rPr lang="en-US" baseline="0" dirty="0" smtClean="0"/>
              <a:t> data is compared to numeric/double/integer</a:t>
            </a:r>
          </a:p>
          <a:p>
            <a:r>
              <a:rPr lang="en-US" baseline="0" dirty="0" smtClean="0"/>
              <a:t>-most people are beginner/no idea for all topics </a:t>
            </a:r>
          </a:p>
          <a:p>
            <a:r>
              <a:rPr lang="en-US" baseline="0" dirty="0" smtClean="0"/>
              <a:t>-setting working directory/installing packages has most competency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46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Source: </a:t>
            </a:r>
            <a:r>
              <a:rPr lang="en-US" dirty="0" smtClean="0"/>
              <a:t>Where code is written, edited, and ran (where you will be writing your code)</a:t>
            </a:r>
          </a:p>
          <a:p>
            <a:endParaRPr lang="en-US" dirty="0" smtClean="0"/>
          </a:p>
          <a:p>
            <a:r>
              <a:rPr lang="en-US" b="1" dirty="0" smtClean="0"/>
              <a:t>Console</a:t>
            </a:r>
            <a:r>
              <a:rPr lang="en-US" dirty="0" smtClean="0"/>
              <a:t>: where any code results appear</a:t>
            </a:r>
          </a:p>
          <a:p>
            <a:endParaRPr lang="en-US" b="1" dirty="0" smtClean="0"/>
          </a:p>
          <a:p>
            <a:r>
              <a:rPr lang="en-US" b="1" dirty="0" smtClean="0"/>
              <a:t>Environment &amp; History</a:t>
            </a:r>
            <a:r>
              <a:rPr lang="en-US" dirty="0" smtClean="0"/>
              <a:t>: where R objects are stored; where history of key strokes are recorded</a:t>
            </a:r>
          </a:p>
          <a:p>
            <a:endParaRPr lang="en-US" dirty="0" smtClean="0"/>
          </a:p>
          <a:p>
            <a:r>
              <a:rPr lang="en-US" b="1" dirty="0" smtClean="0"/>
              <a:t>Output Window</a:t>
            </a:r>
            <a:r>
              <a:rPr lang="en-US" dirty="0" smtClean="0"/>
              <a:t>: Viewing graphical outputs, files, folders, packages, help documentation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Provide use</a:t>
            </a:r>
            <a:r>
              <a:rPr lang="en-US" baseline="0" dirty="0" smtClean="0"/>
              <a:t> case for need of a package: need to create interactive map, automate importing MSD, data mine text data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this slide before starting script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60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this slide</a:t>
            </a:r>
            <a:r>
              <a:rPr lang="en-US" baseline="0" dirty="0" smtClean="0"/>
              <a:t> after importing first dataset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65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Haven’t decided when to bring this up yet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43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save</a:t>
            </a:r>
            <a:r>
              <a:rPr lang="en-US" dirty="0" smtClean="0"/>
              <a:t> workspace:</a:t>
            </a:r>
          </a:p>
          <a:p>
            <a:r>
              <a:rPr lang="en-US" dirty="0" smtClean="0"/>
              <a:t>Easy but bad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Rdata</a:t>
            </a:r>
            <a:r>
              <a:rPr lang="en-US" dirty="0" smtClean="0"/>
              <a:t> files are huge</a:t>
            </a:r>
          </a:p>
          <a:p>
            <a:r>
              <a:rPr lang="en-US" dirty="0" smtClean="0"/>
              <a:t>Go corrupt overtime and the entire .</a:t>
            </a:r>
            <a:r>
              <a:rPr lang="en-US" dirty="0" err="1" smtClean="0"/>
              <a:t>Rproj</a:t>
            </a:r>
            <a:r>
              <a:rPr lang="en-US" dirty="0" smtClean="0"/>
              <a:t> fails to 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51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64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Tidyverse</a:t>
            </a:r>
            <a:r>
              <a:rPr lang="en-US" dirty="0" smtClean="0"/>
              <a:t> shares</a:t>
            </a:r>
            <a:r>
              <a:rPr lang="en-US" baseline="0" dirty="0" smtClean="0"/>
              <a:t> common design philosophy – goes through structured workflows and creates highly reproducible code </a:t>
            </a:r>
          </a:p>
          <a:p>
            <a:r>
              <a:rPr lang="en-US" baseline="0" dirty="0" smtClean="0"/>
              <a:t>Easier to learn than Base R for beginners for this reason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92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talk about </a:t>
            </a:r>
            <a:r>
              <a:rPr lang="en-US" dirty="0" err="1" smtClean="0"/>
              <a:t>Rstudio</a:t>
            </a:r>
            <a:r>
              <a:rPr lang="en-US" baseline="0" dirty="0" smtClean="0"/>
              <a:t> for a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4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going to walk about</a:t>
            </a:r>
            <a:r>
              <a:rPr lang="en-US" baseline="0" dirty="0" smtClean="0"/>
              <a:t> the why. Everyone is here so they all think it is important already. Instead talk about the what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Pictures: tesla depicts: user friendliness, comfort, elegance, and multi functional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31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talk about excel for a second….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3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</a:t>
            </a:r>
            <a:r>
              <a:rPr lang="en-US" baseline="0" dirty="0" smtClean="0"/>
              <a:t> is most common tool used for data management by participants </a:t>
            </a:r>
            <a:endParaRPr lang="en-US" dirty="0" smtClean="0"/>
          </a:p>
          <a:p>
            <a:r>
              <a:rPr lang="en-US" dirty="0" smtClean="0"/>
              <a:t>Argue that excel is not best platform for data management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Code: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excel, Sometimes it can make your calculation look like the original data and create confusion for your stakeholders.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Excel, results and calculations live in a worksheet in a workbook. It can be easy to confuse with the original data, it’s hard to check if things are correct and re-running analyses (you often re-run them!) is time consuming.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R, if you give your result or analysis a name, it will be in the Environment, waiting for you – you can print it, copy it, change it, chart it, write it out to Excel for a coworker and recreate it any time you need with your 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12C8-B92A-42EB-8A3F-B36AD201A5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3224504"/>
            <a:ext cx="3571875" cy="363349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524000" y="3224504"/>
            <a:ext cx="7620000" cy="3633496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20198"/>
            <a:ext cx="9144000" cy="1204306"/>
          </a:xfrm>
          <a:prstGeom prst="rect">
            <a:avLst/>
          </a:prstGeom>
        </p:spPr>
        <p:txBody>
          <a:bodyPr bIns="9144" anchor="b"/>
          <a:lstStyle>
            <a:lvl1pPr algn="ctr"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446519"/>
            <a:ext cx="365760" cy="365760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720EF26-1E39-4F64-8236-ED355D8069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PEPFAR Logo (JPG format)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5720" y="54864"/>
            <a:ext cx="1630680" cy="163068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990600" y="387458"/>
            <a:ext cx="33528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800" baseline="0" dirty="0" smtClean="0">
                <a:solidFill>
                  <a:srgbClr val="002060"/>
                </a:solidFill>
              </a:rPr>
              <a:t>PEPFAR</a:t>
            </a:r>
          </a:p>
          <a:p>
            <a:pPr algn="ctr"/>
            <a:r>
              <a:rPr lang="en-US" sz="900" b="1" dirty="0" smtClean="0">
                <a:solidFill>
                  <a:srgbClr val="002060"/>
                </a:solidFill>
              </a:rPr>
              <a:t>U.S.</a:t>
            </a:r>
            <a:r>
              <a:rPr lang="en-US" sz="900" b="1" baseline="0" dirty="0" smtClean="0">
                <a:solidFill>
                  <a:srgbClr val="002060"/>
                </a:solidFill>
              </a:rPr>
              <a:t> President’s Emergency Plan for AIDS Relief</a:t>
            </a:r>
            <a:endParaRPr lang="en-US" sz="900" b="1" dirty="0">
              <a:solidFill>
                <a:srgbClr val="00206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3352800"/>
            <a:ext cx="9144000" cy="1447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52644"/>
            <a:ext cx="1194802" cy="1377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8229600" cy="5486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5300172"/>
          </a:xfrm>
        </p:spPr>
        <p:txBody>
          <a:bodyPr/>
          <a:lstStyle>
            <a:lvl1pPr marL="344488" indent="-344488">
              <a:buFont typeface="Arial" panose="020B0604020202020204" pitchFamily="34" charset="0"/>
              <a:buChar char="•"/>
              <a:defRPr/>
            </a:lvl1pPr>
            <a:lvl2pPr marL="688975" indent="-344488">
              <a:buFont typeface="Courier New" panose="02070309020205020404" pitchFamily="49" charset="0"/>
              <a:buChar char="o"/>
              <a:defRPr/>
            </a:lvl2pPr>
            <a:lvl3pPr marL="1033463" indent="-247650">
              <a:buSzPct val="95000"/>
              <a:buFont typeface="Arial" panose="020B0604020202020204" pitchFamily="34" charset="0"/>
              <a:buChar char="•"/>
              <a:defRPr/>
            </a:lvl3pPr>
            <a:lvl4pPr marL="914400" indent="-225425">
              <a:buFont typeface="Arial" panose="020B0604020202020204" pitchFamily="34" charset="0"/>
              <a:buChar char="•"/>
              <a:defRPr/>
            </a:lvl4pPr>
            <a:lvl5pPr marL="1139825" indent="-225425">
              <a:buFont typeface="Calibri" panose="020F0502020204030204" pitchFamily="34" charset="0"/>
              <a:buChar char="‒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5pPr>
            <a:lvl6pPr marL="1376363" indent="-236538">
              <a:buFont typeface="Calibri" panose="020F0502020204030204" pitchFamily="34" charset="0"/>
              <a:buChar char="‒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6pPr>
            <a:lvl7pPr marL="1603375" indent="-227013">
              <a:buFont typeface="Arial" panose="020B0604020202020204" pitchFamily="34" charset="0"/>
              <a:buChar char="•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7pPr>
            <a:lvl8pPr marL="1828800" indent="-225425">
              <a:buFont typeface="Arial" panose="020B0604020202020204" pitchFamily="34" charset="0"/>
              <a:buChar char="•"/>
              <a:defRPr/>
            </a:lvl8pPr>
            <a:lvl9pPr marL="2054225" indent="-225425"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</a:t>
            </a:r>
          </a:p>
          <a:p>
            <a:pPr lvl="6"/>
            <a:r>
              <a:rPr lang="en-US" dirty="0" smtClean="0"/>
              <a:t>Sixth</a:t>
            </a:r>
          </a:p>
          <a:p>
            <a:pPr lvl="7"/>
            <a:r>
              <a:rPr lang="en-US" dirty="0" smtClean="0"/>
              <a:t>Seventh</a:t>
            </a:r>
          </a:p>
          <a:p>
            <a:pPr lvl="8"/>
            <a:r>
              <a:rPr lang="en-US" dirty="0" smtClean="0"/>
              <a:t>Eighth</a:t>
            </a:r>
          </a:p>
          <a:p>
            <a:pPr lvl="8"/>
            <a:endParaRPr lang="en-US" dirty="0" smtClean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446519"/>
            <a:ext cx="365760" cy="36576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algn="ctr">
              <a:defRPr sz="11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2720EF26-1E39-4F64-8236-ED355D8069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8" y="6377374"/>
            <a:ext cx="410282" cy="473042"/>
          </a:xfrm>
          <a:prstGeom prst="rect">
            <a:avLst/>
          </a:prstGeom>
        </p:spPr>
      </p:pic>
      <p:pic>
        <p:nvPicPr>
          <p:cNvPr id="7" name="Picture 6" descr="PEPFAR Logo (JPG format).jpg"/>
          <p:cNvPicPr>
            <a:picLocks noChangeAspect="1"/>
          </p:cNvPicPr>
          <p:nvPr userDrawn="1"/>
        </p:nvPicPr>
        <p:blipFill rotWithShape="1">
          <a:blip r:embed="rId3" cstate="print"/>
          <a:srcRect l="8681" t="8771" r="13513" b="13557"/>
          <a:stretch/>
        </p:blipFill>
        <p:spPr>
          <a:xfrm>
            <a:off x="685800" y="6404345"/>
            <a:ext cx="457993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1777514" y="3352800"/>
            <a:ext cx="7366486" cy="3505200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446519"/>
            <a:ext cx="365760" cy="36576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20EF26-1E39-4F64-8236-ED355D8069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3352800"/>
            <a:ext cx="3571875" cy="3505200"/>
          </a:xfrm>
          <a:prstGeom prst="rtTriangl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3352800"/>
            <a:ext cx="9144000" cy="1447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0" y="2020198"/>
            <a:ext cx="9144000" cy="1204306"/>
          </a:xfrm>
          <a:prstGeom prst="rect">
            <a:avLst/>
          </a:prstGeom>
        </p:spPr>
        <p:txBody>
          <a:bodyPr bIns="9144" anchor="b"/>
          <a:lstStyle>
            <a:lvl1pPr algn="ctr"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8" y="6377374"/>
            <a:ext cx="410282" cy="473042"/>
          </a:xfrm>
          <a:prstGeom prst="rect">
            <a:avLst/>
          </a:prstGeom>
        </p:spPr>
      </p:pic>
      <p:pic>
        <p:nvPicPr>
          <p:cNvPr id="13" name="Picture 12" descr="PEPFAR Logo (JPG format).jpg"/>
          <p:cNvPicPr>
            <a:picLocks noChangeAspect="1"/>
          </p:cNvPicPr>
          <p:nvPr userDrawn="1"/>
        </p:nvPicPr>
        <p:blipFill rotWithShape="1">
          <a:blip r:embed="rId3" cstate="print"/>
          <a:srcRect l="8681" t="8771" r="13513" b="13557"/>
          <a:stretch/>
        </p:blipFill>
        <p:spPr>
          <a:xfrm>
            <a:off x="685800" y="6404345"/>
            <a:ext cx="457993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5227320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/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600">
                <a:latin typeface="Calibri" panose="020F0502020204030204" pitchFamily="34" charset="0"/>
              </a:defRPr>
            </a:lvl6pPr>
            <a:lvl7pPr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</a:t>
            </a:r>
          </a:p>
          <a:p>
            <a:pPr lvl="6"/>
            <a:r>
              <a:rPr lang="en-US" dirty="0" smtClean="0"/>
              <a:t>Sixth</a:t>
            </a:r>
          </a:p>
          <a:p>
            <a:pPr lvl="7"/>
            <a:r>
              <a:rPr lang="en-US" dirty="0" smtClean="0"/>
              <a:t>Seventh</a:t>
            </a:r>
          </a:p>
          <a:p>
            <a:pPr lvl="8"/>
            <a:r>
              <a:rPr lang="en-US" dirty="0" smtClean="0"/>
              <a:t>Eighth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5227320"/>
          </a:xfrm>
        </p:spPr>
        <p:txBody>
          <a:bodyPr/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1pPr>
            <a:lvl2pPr>
              <a:defRPr sz="2000"/>
            </a:lvl2pPr>
            <a:lvl3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3pPr>
            <a:lvl4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4pPr>
            <a:lvl5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5pPr>
            <a:lvl6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6pPr>
            <a:lvl7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defRPr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</a:t>
            </a:r>
          </a:p>
          <a:p>
            <a:pPr lvl="6"/>
            <a:r>
              <a:rPr lang="en-US" dirty="0" smtClean="0"/>
              <a:t>Sixth</a:t>
            </a:r>
          </a:p>
          <a:p>
            <a:pPr lvl="7"/>
            <a:r>
              <a:rPr lang="en-US" dirty="0" smtClean="0"/>
              <a:t>Seventh</a:t>
            </a:r>
          </a:p>
          <a:p>
            <a:pPr lvl="8"/>
            <a:r>
              <a:rPr lang="en-US" dirty="0" smtClean="0"/>
              <a:t>Eighth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446519"/>
            <a:ext cx="365760" cy="365760"/>
          </a:xfrm>
          <a:prstGeom prst="ellipse">
            <a:avLst/>
          </a:prstGeom>
        </p:spPr>
        <p:txBody>
          <a:bodyPr/>
          <a:lstStyle/>
          <a:p>
            <a:fld id="{2720EF26-1E39-4F64-8236-ED355D8069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8229600" cy="5486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8" y="6377374"/>
            <a:ext cx="410282" cy="473042"/>
          </a:xfrm>
          <a:prstGeom prst="rect">
            <a:avLst/>
          </a:prstGeom>
        </p:spPr>
      </p:pic>
      <p:pic>
        <p:nvPicPr>
          <p:cNvPr id="8" name="Picture 7" descr="PEPFAR Logo (JPG format).jpg"/>
          <p:cNvPicPr>
            <a:picLocks noChangeAspect="1"/>
          </p:cNvPicPr>
          <p:nvPr userDrawn="1"/>
        </p:nvPicPr>
        <p:blipFill rotWithShape="1">
          <a:blip r:embed="rId3" cstate="print"/>
          <a:srcRect l="8681" t="8771" r="13513" b="13557"/>
          <a:stretch/>
        </p:blipFill>
        <p:spPr>
          <a:xfrm>
            <a:off x="685800" y="6404345"/>
            <a:ext cx="457993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446519"/>
            <a:ext cx="365760" cy="365760"/>
          </a:xfrm>
          <a:prstGeom prst="ellipse">
            <a:avLst/>
          </a:prstGeom>
        </p:spPr>
        <p:txBody>
          <a:bodyPr/>
          <a:lstStyle/>
          <a:p>
            <a:fld id="{2720EF26-1E39-4F64-8236-ED355D80695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8229600" cy="5486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8" y="6377374"/>
            <a:ext cx="410282" cy="473042"/>
          </a:xfrm>
          <a:prstGeom prst="rect">
            <a:avLst/>
          </a:prstGeom>
        </p:spPr>
      </p:pic>
      <p:pic>
        <p:nvPicPr>
          <p:cNvPr id="6" name="Picture 5" descr="PEPFAR Logo (JPG format).jpg"/>
          <p:cNvPicPr>
            <a:picLocks noChangeAspect="1"/>
          </p:cNvPicPr>
          <p:nvPr userDrawn="1"/>
        </p:nvPicPr>
        <p:blipFill rotWithShape="1">
          <a:blip r:embed="rId3" cstate="print"/>
          <a:srcRect l="8681" t="8771" r="13513" b="13557"/>
          <a:stretch/>
        </p:blipFill>
        <p:spPr>
          <a:xfrm>
            <a:off x="685800" y="6404345"/>
            <a:ext cx="457993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775132" y="6400799"/>
            <a:ext cx="7368867" cy="457201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-2382" y="6400800"/>
            <a:ext cx="6250782" cy="45720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8"/>
            <a:endParaRPr lang="en-US" dirty="0" smtClean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446519"/>
            <a:ext cx="365760" cy="365760"/>
          </a:xfrm>
          <a:prstGeom prst="ellipse">
            <a:avLst/>
          </a:prstGeom>
          <a:ln>
            <a:solidFill>
              <a:schemeClr val="bg1"/>
            </a:solidFill>
          </a:ln>
        </p:spPr>
        <p:txBody>
          <a:bodyPr lIns="0" tIns="0" rIns="0" bIns="0" anchor="ctr" anchorCtr="1"/>
          <a:lstStyle>
            <a:lvl1pPr algn="ctr">
              <a:defRPr sz="11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2720EF26-1E39-4F64-8236-ED355D80695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none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800"/>
        </a:spcBef>
        <a:buFont typeface="Arial" pitchFamily="34" charset="0"/>
        <a:buChar char="•"/>
        <a:defRPr sz="2800" b="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795338" indent="-333375" algn="l" defTabSz="914400" rtl="0" eaLnBrk="1" latinLnBrk="0" hangingPunct="1">
        <a:spcBef>
          <a:spcPts val="300"/>
        </a:spcBef>
        <a:buClr>
          <a:schemeClr val="accent2"/>
        </a:buClr>
        <a:buFont typeface="Courier New" panose="02070309020205020404" pitchFamily="49" charset="0"/>
        <a:buChar char="o"/>
        <a:defRPr sz="24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1139825" indent="-344488" algn="l" defTabSz="914400" rtl="0" eaLnBrk="1" latinLnBrk="0" hangingPunct="1">
        <a:spcBef>
          <a:spcPts val="3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1376363" indent="-236538" algn="l" defTabSz="914400" rtl="0" eaLnBrk="1" latinLnBrk="0" hangingPunct="1">
        <a:spcBef>
          <a:spcPts val="300"/>
        </a:spcBef>
        <a:buClr>
          <a:schemeClr val="accent2"/>
        </a:buClr>
        <a:buFont typeface="Calibri" panose="020F0502020204030204" pitchFamily="34" charset="0"/>
        <a:buChar char="⁻"/>
        <a:defRPr sz="18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603375" indent="-227013" algn="l" defTabSz="914400" rtl="0" eaLnBrk="1" latinLnBrk="0" hangingPunct="1">
        <a:spcBef>
          <a:spcPts val="300"/>
        </a:spcBef>
        <a:buClr>
          <a:schemeClr val="accent2"/>
        </a:buClr>
        <a:buFont typeface="Calibri" panose="020F0502020204030204" pitchFamily="34" charset="0"/>
        <a:buChar char="⁻"/>
        <a:defRPr sz="16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828800" indent="-225425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6pPr>
      <a:lvl7pPr marL="2054225" indent="-225425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7pPr>
      <a:lvl8pPr marL="2290763" indent="-236538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200" kern="1200" baseline="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+mn-cs"/>
        </a:defRPr>
      </a:lvl8pPr>
      <a:lvl9pPr marL="2517775" indent="-227013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ssesadler.com/post/excel-vs-r/" TargetMode="External"/><Relationship Id="rId4" Type="http://schemas.openxmlformats.org/officeDocument/2006/relationships/hyperlink" Target="http://rex-analytics.com/things-live-r-r-excel-user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github.com/ICPI/R-Trai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r-packages-guide#wha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dc9.github.io/stor390/notes/dplyr/dplyr.html#what_you_will_learn" TargetMode="External"/><Relationship Id="rId2" Type="http://schemas.openxmlformats.org/officeDocument/2006/relationships/hyperlink" Target="https://bit.ly/2MoEBS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4ds.had.co.nz/" TargetMode="External"/><Relationship Id="rId5" Type="http://schemas.openxmlformats.org/officeDocument/2006/relationships/hyperlink" Target="http://www.rstudio.com/wp-content/uploads/2015/02/data-wrangling-cheatsheet.pdf" TargetMode="External"/><Relationship Id="rId4" Type="http://schemas.openxmlformats.org/officeDocument/2006/relationships/hyperlink" Target="https://www.datacamp.com/home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mailto:ICPI@state.gov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oo.gl/forms/fmymQHflGxjlzTB2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48494"/>
            <a:ext cx="9144000" cy="1204306"/>
          </a:xfrm>
        </p:spPr>
        <p:txBody>
          <a:bodyPr/>
          <a:lstStyle/>
          <a:p>
            <a:r>
              <a:rPr lang="en-US" sz="4400" dirty="0" smtClean="0"/>
              <a:t>Using R for Data Management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 </a:t>
            </a:r>
            <a:r>
              <a:rPr lang="en-US" sz="2800" dirty="0"/>
              <a:t>Training </a:t>
            </a:r>
            <a:r>
              <a:rPr lang="en-US" sz="2800" dirty="0" smtClean="0"/>
              <a:t>Sessions 1 &amp; 2 </a:t>
            </a:r>
            <a:endParaRPr lang="en-US" sz="2800" dirty="0" smtClean="0"/>
          </a:p>
          <a:p>
            <a:endParaRPr lang="en-US" dirty="0"/>
          </a:p>
          <a:p>
            <a:r>
              <a:rPr lang="en-US" dirty="0" smtClean="0"/>
              <a:t>8/23/2018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15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170" name="Picture 2" descr="Image result for R studio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8" y="1066800"/>
            <a:ext cx="8291968" cy="435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RStudio</a:t>
            </a:r>
            <a:r>
              <a:rPr lang="en-US" dirty="0" smtClean="0"/>
              <a:t>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“R” refers to software </a:t>
            </a:r>
            <a:r>
              <a:rPr lang="en-US" i="1" dirty="0" smtClean="0"/>
              <a:t>and</a:t>
            </a:r>
            <a:r>
              <a:rPr lang="en-US" dirty="0" smtClean="0"/>
              <a:t> programming language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 is the </a:t>
            </a:r>
            <a:r>
              <a:rPr lang="en-US" dirty="0"/>
              <a:t>I</a:t>
            </a:r>
            <a:r>
              <a:rPr lang="en-US" dirty="0" smtClean="0"/>
              <a:t>nteractive Development Environment for R (a cool interface)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Open source, free software</a:t>
            </a:r>
          </a:p>
          <a:p>
            <a:r>
              <a:rPr lang="en-US" dirty="0" smtClean="0"/>
              <a:t>‘Packages’ created by the community can do almost anything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1436" y="2938684"/>
            <a:ext cx="7083987" cy="1624060"/>
            <a:chOff x="889506" y="2819400"/>
            <a:chExt cx="7083987" cy="1624060"/>
          </a:xfrm>
        </p:grpSpPr>
        <p:sp>
          <p:nvSpPr>
            <p:cNvPr id="8" name="Right Arrow 7"/>
            <p:cNvSpPr/>
            <p:nvPr/>
          </p:nvSpPr>
          <p:spPr>
            <a:xfrm>
              <a:off x="3876638" y="3429000"/>
              <a:ext cx="1219200" cy="3217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31" name="Picture 11" descr="Image result for old car dashboar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" t="24129" r="-501" b="9205"/>
            <a:stretch/>
          </p:blipFill>
          <p:spPr bwMode="auto">
            <a:xfrm>
              <a:off x="889506" y="2819400"/>
              <a:ext cx="2748970" cy="162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3" name="Picture 13" descr="Image result for tesla dashboard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5" b="14945"/>
            <a:stretch/>
          </p:blipFill>
          <p:spPr bwMode="auto">
            <a:xfrm>
              <a:off x="5334000" y="2819400"/>
              <a:ext cx="2639493" cy="162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59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 descr="Image result for data management mem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9206"/>
            <a:ext cx="5742154" cy="55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11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software do you use for managing data?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457824" cy="354116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408723" y="2143354"/>
            <a:ext cx="7528560" cy="52364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8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&amp; Excel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Excel</a:t>
            </a:r>
          </a:p>
          <a:p>
            <a:r>
              <a:rPr lang="en-US" dirty="0" smtClean="0"/>
              <a:t>Data in spreadsheet form</a:t>
            </a:r>
          </a:p>
          <a:p>
            <a:r>
              <a:rPr lang="en-US" dirty="0" smtClean="0"/>
              <a:t>Formulas share space with </a:t>
            </a:r>
            <a:r>
              <a:rPr lang="en-US" dirty="0" err="1" smtClean="0"/>
              <a:t>viz</a:t>
            </a:r>
            <a:endParaRPr lang="en-US" dirty="0" smtClean="0"/>
          </a:p>
          <a:p>
            <a:r>
              <a:rPr lang="en-US" dirty="0" smtClean="0"/>
              <a:t>Outputs live in a workbook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Rstudio</a:t>
            </a:r>
            <a:r>
              <a:rPr lang="en-US" dirty="0" smtClean="0"/>
              <a:t>: </a:t>
            </a:r>
          </a:p>
          <a:p>
            <a:r>
              <a:rPr lang="en-US" dirty="0" smtClean="0"/>
              <a:t>Data in data structure </a:t>
            </a:r>
          </a:p>
          <a:p>
            <a:r>
              <a:rPr lang="en-US" dirty="0" smtClean="0"/>
              <a:t>Formulas and code live in a script file </a:t>
            </a:r>
          </a:p>
          <a:p>
            <a:r>
              <a:rPr lang="en-US" dirty="0" smtClean="0"/>
              <a:t>Outputs live in the environment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146" name="Picture 2" descr="Image result for exc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05" y="1828800"/>
            <a:ext cx="1908175" cy="107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Rstud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30" y="4191000"/>
            <a:ext cx="2023430" cy="168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60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RStudio</a:t>
            </a:r>
            <a:r>
              <a:rPr lang="en-US" sz="3200" dirty="0" smtClean="0"/>
              <a:t> and Excel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098" name="Picture 2" descr="R-excel-graph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900" y="1111948"/>
            <a:ext cx="6542759" cy="448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4400" y="5601462"/>
            <a:ext cx="798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http://rex-analytics.com/things-live-r-r-excel-users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https://www.jessesadler.com/post/excel-vs-r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272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Default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363503"/>
            <a:ext cx="7735952" cy="46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and Quirks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30373"/>
            <a:ext cx="7520940" cy="5300172"/>
          </a:xfrm>
        </p:spPr>
        <p:txBody>
          <a:bodyPr/>
          <a:lstStyle/>
          <a:p>
            <a:r>
              <a:rPr lang="en-US" dirty="0" smtClean="0"/>
              <a:t>You can type or copy and paste commands</a:t>
            </a:r>
          </a:p>
          <a:p>
            <a:r>
              <a:rPr lang="en-US" b="1" dirty="0"/>
              <a:t>R is case </a:t>
            </a:r>
            <a:r>
              <a:rPr lang="en-US" b="1" dirty="0" smtClean="0"/>
              <a:t>sensitive</a:t>
            </a:r>
            <a:endParaRPr lang="en-US" dirty="0" smtClean="0"/>
          </a:p>
          <a:p>
            <a:r>
              <a:rPr lang="en-US" dirty="0" smtClean="0"/>
              <a:t>plus sign </a:t>
            </a:r>
            <a:r>
              <a:rPr lang="en-US" b="1" dirty="0" smtClean="0">
                <a:solidFill>
                  <a:schemeClr val="accent4"/>
                </a:solidFill>
              </a:rPr>
              <a:t>+</a:t>
            </a:r>
            <a:r>
              <a:rPr lang="en-US" dirty="0" smtClean="0"/>
              <a:t> in the command line means incomplete code </a:t>
            </a:r>
          </a:p>
          <a:p>
            <a:endParaRPr lang="en-US" dirty="0"/>
          </a:p>
          <a:p>
            <a:r>
              <a:rPr lang="en-US" dirty="0" smtClean="0"/>
              <a:t>Basic format of a function: </a:t>
            </a:r>
            <a:r>
              <a:rPr lang="en-US" sz="1600" i="1" dirty="0" smtClean="0"/>
              <a:t>function.name(argument, options)</a:t>
            </a:r>
            <a:endParaRPr lang="en-US" sz="1600" i="1" dirty="0"/>
          </a:p>
          <a:p>
            <a:r>
              <a:rPr lang="en-US" dirty="0" smtClean="0"/>
              <a:t>Use ‘</a:t>
            </a:r>
            <a:r>
              <a:rPr lang="en-US" b="1" dirty="0" smtClean="0">
                <a:solidFill>
                  <a:schemeClr val="accent4"/>
                </a:solidFill>
              </a:rPr>
              <a:t>#</a:t>
            </a:r>
            <a:r>
              <a:rPr lang="en-US" dirty="0" smtClean="0"/>
              <a:t>’ to comment out code </a:t>
            </a:r>
            <a:r>
              <a:rPr lang="en-US" sz="2400" dirty="0" smtClean="0"/>
              <a:t>(must precede code)</a:t>
            </a:r>
            <a:endParaRPr lang="en-US" dirty="0" smtClean="0"/>
          </a:p>
          <a:p>
            <a:r>
              <a:rPr lang="en-US" dirty="0" smtClean="0"/>
              <a:t>Use of ‘</a:t>
            </a:r>
            <a:r>
              <a:rPr lang="en-US" b="1" dirty="0" smtClean="0">
                <a:solidFill>
                  <a:schemeClr val="accent4"/>
                </a:solidFill>
              </a:rPr>
              <a:t>&lt;-</a:t>
            </a:r>
            <a:r>
              <a:rPr lang="en-US" dirty="0" smtClean="0"/>
              <a:t>’ instead of ‘</a:t>
            </a:r>
            <a:r>
              <a:rPr lang="en-US" b="1" dirty="0" smtClean="0">
                <a:solidFill>
                  <a:schemeClr val="accent4"/>
                </a:solidFill>
              </a:rPr>
              <a:t>=</a:t>
            </a:r>
            <a:r>
              <a:rPr lang="en-US" dirty="0" smtClean="0"/>
              <a:t>‘ </a:t>
            </a:r>
          </a:p>
          <a:p>
            <a:r>
              <a:rPr lang="en-US" dirty="0" smtClean="0"/>
              <a:t>Forward slash required for file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962400" y="2667000"/>
            <a:ext cx="4247696" cy="840452"/>
            <a:chOff x="3886200" y="2152840"/>
            <a:chExt cx="4247696" cy="8404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2152840"/>
              <a:ext cx="4095296" cy="840452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3886200" y="2415624"/>
              <a:ext cx="457200" cy="577668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1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and </a:t>
            </a:r>
            <a:r>
              <a:rPr lang="en-US" dirty="0" err="1" smtClean="0"/>
              <a:t>RStudio</a:t>
            </a:r>
            <a:r>
              <a:rPr lang="en-US" dirty="0" smtClean="0"/>
              <a:t> installed and working on your laptops</a:t>
            </a:r>
          </a:p>
          <a:p>
            <a:r>
              <a:rPr lang="en-US" dirty="0" smtClean="0"/>
              <a:t>Have an interest in learning how to manage data in R environment </a:t>
            </a:r>
          </a:p>
          <a:p>
            <a:r>
              <a:rPr lang="en-US" dirty="0" smtClean="0"/>
              <a:t>Downloaded and stored the R files needed</a:t>
            </a:r>
          </a:p>
          <a:p>
            <a:r>
              <a:rPr lang="en-US" dirty="0" smtClean="0"/>
              <a:t>Have completed the R pre work exercise</a:t>
            </a:r>
          </a:p>
          <a:p>
            <a:r>
              <a:rPr lang="en-US" dirty="0" smtClean="0"/>
              <a:t>Maybe haven’t even looked at the pre work</a:t>
            </a:r>
          </a:p>
          <a:p>
            <a:r>
              <a:rPr lang="en-US" dirty="0" smtClean="0"/>
              <a:t>May not even know about pre 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Let’s get started</a:t>
            </a:r>
            <a:r>
              <a:rPr lang="en-US" dirty="0"/>
              <a:t>!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9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Check: Download &amp; Open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the R training files on your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here if not already done so: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github.com/ICPI/R-Training</a:t>
            </a:r>
            <a:r>
              <a:rPr lang="en-US" dirty="0" smtClean="0"/>
              <a:t>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Double click on the R session 1 script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RStudio</a:t>
            </a:r>
            <a:r>
              <a:rPr lang="en-US" dirty="0" smtClean="0"/>
              <a:t> should automatically open with the script</a:t>
            </a:r>
          </a:p>
          <a:p>
            <a:pPr marL="0" indent="0">
              <a:buNone/>
            </a:pPr>
            <a:r>
              <a:rPr lang="en-US" dirty="0" smtClean="0"/>
              <a:t>Raise your hand for help, if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146" name="Picture 2" descr="Image result for raise your h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72000"/>
            <a:ext cx="2980504" cy="163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0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8229600" cy="590958"/>
          </a:xfrm>
        </p:spPr>
        <p:txBody>
          <a:bodyPr/>
          <a:lstStyle/>
          <a:p>
            <a:pPr algn="ctr"/>
            <a:r>
              <a:rPr lang="en-US" sz="3200" dirty="0" smtClean="0"/>
              <a:t>Welcome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79464" y="1143000"/>
            <a:ext cx="6785071" cy="4953000"/>
            <a:chOff x="1112375" y="1100628"/>
            <a:chExt cx="6785071" cy="4953000"/>
          </a:xfrm>
        </p:grpSpPr>
        <p:pic>
          <p:nvPicPr>
            <p:cNvPr id="21" name="Picture 2" descr="Image result for data management me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446" y="1100628"/>
              <a:ext cx="66040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mage result for what is tidy dat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3193">
              <a:off x="1982392" y="2292709"/>
              <a:ext cx="1154033" cy="891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Image result for Rstud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84813">
              <a:off x="3045589" y="3581842"/>
              <a:ext cx="931230" cy="775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arrange dply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22018">
              <a:off x="1112375" y="3536019"/>
              <a:ext cx="924643" cy="866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222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60" y="1100628"/>
            <a:ext cx="7635240" cy="50715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Packages are the fundamental units of reproducible R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A package </a:t>
            </a:r>
            <a:r>
              <a:rPr lang="en-US" dirty="0"/>
              <a:t>bundles together code, data, documentation, and </a:t>
            </a:r>
            <a:r>
              <a:rPr lang="en-US" dirty="0" smtClean="0"/>
              <a:t>tests</a:t>
            </a:r>
          </a:p>
          <a:p>
            <a:r>
              <a:rPr lang="en-US" dirty="0" smtClean="0"/>
              <a:t>Created by R practitioners</a:t>
            </a:r>
          </a:p>
          <a:p>
            <a:r>
              <a:rPr lang="en-US" dirty="0"/>
              <a:t>Increases the power of R </a:t>
            </a:r>
            <a:endParaRPr lang="en-US" dirty="0" smtClean="0"/>
          </a:p>
          <a:p>
            <a:r>
              <a:rPr lang="en-US" dirty="0" smtClean="0"/>
              <a:t>Over 10,000 packages in the wild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/>
              <a:t>i</a:t>
            </a:r>
            <a:r>
              <a:rPr lang="en-US" dirty="0" err="1" smtClean="0"/>
              <a:t>nstall.packages</a:t>
            </a:r>
            <a:r>
              <a:rPr lang="en-US" dirty="0" smtClean="0"/>
              <a:t>(“X”)</a:t>
            </a:r>
            <a:endParaRPr lang="en-US" dirty="0"/>
          </a:p>
          <a:p>
            <a:r>
              <a:rPr lang="en-US" dirty="0"/>
              <a:t>l</a:t>
            </a:r>
            <a:r>
              <a:rPr lang="en-US" dirty="0" smtClean="0"/>
              <a:t>ibrary(X)</a:t>
            </a:r>
          </a:p>
          <a:p>
            <a:r>
              <a:rPr lang="en-US" dirty="0"/>
              <a:t>Learn more: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dirty="0" smtClean="0">
                <a:hlinkClick r:id="rId3"/>
              </a:rPr>
              <a:t>www.datacamp.com/community/tutorials/r-packages-guide#what</a:t>
            </a:r>
            <a:endParaRPr lang="en-US" sz="15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71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194" name="Picture 2" descr="Image result for R packag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4170870" cy="355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tidyve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00400"/>
            <a:ext cx="3333750" cy="256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R pack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93" y="2015491"/>
            <a:ext cx="1026364" cy="118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7800" y="1492271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In the Wild: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91175" y="1458776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In this training: </a:t>
            </a:r>
          </a:p>
        </p:txBody>
      </p:sp>
    </p:spTree>
    <p:extLst>
      <p:ext uri="{BB962C8B-B14F-4D97-AF65-F5344CB8AC3E}">
        <p14:creationId xmlns:p14="http://schemas.microsoft.com/office/powerpoint/2010/main" val="35561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347551" cy="1185372"/>
          </a:xfrm>
        </p:spPr>
        <p:txBody>
          <a:bodyPr/>
          <a:lstStyle/>
          <a:p>
            <a:r>
              <a:rPr lang="en-US" dirty="0"/>
              <a:t>A data frame keeps data in rows and columns, similar to a spreadsheet or a table in SQL.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218" name="Picture 2" descr="Image result for data 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522311" cy="30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2960" y="2743200"/>
            <a:ext cx="35966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Most data analyses in R and all data used in this training will use data frames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Rows = observations, columns = variables </a:t>
            </a:r>
          </a:p>
        </p:txBody>
      </p:sp>
    </p:spTree>
    <p:extLst>
      <p:ext uri="{BB962C8B-B14F-4D97-AF65-F5344CB8AC3E}">
        <p14:creationId xmlns:p14="http://schemas.microsoft.com/office/powerpoint/2010/main" val="375210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“Tidy”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Tidy datasets satisfy these conditions:</a:t>
            </a:r>
            <a:endParaRPr lang="en-US" dirty="0"/>
          </a:p>
          <a:p>
            <a:r>
              <a:rPr lang="en-US" dirty="0"/>
              <a:t>observations are in rows</a:t>
            </a:r>
          </a:p>
          <a:p>
            <a:r>
              <a:rPr lang="en-US" dirty="0"/>
              <a:t>variables are in columns</a:t>
            </a:r>
          </a:p>
          <a:p>
            <a:r>
              <a:rPr lang="en-US" dirty="0"/>
              <a:t>contained in a single dataset.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Tidy data makes it easy to carry out data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6" y="3505200"/>
            <a:ext cx="4857748" cy="14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5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rrange ()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/>
              <a:t>Arrange is a </a:t>
            </a:r>
            <a:r>
              <a:rPr lang="en-US" dirty="0" err="1" smtClean="0"/>
              <a:t>dplyr</a:t>
            </a:r>
            <a:r>
              <a:rPr lang="en-US" dirty="0" smtClean="0"/>
              <a:t> function used to sort a column in a particular order. 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desc</a:t>
            </a:r>
            <a:r>
              <a:rPr lang="en-US" dirty="0" smtClean="0"/>
              <a:t> to sort in descending order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arrange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(data,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ordering_column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arrange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(data,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ordering_column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))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194" name="Picture 2" descr="Image result for arrange dply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00400"/>
            <a:ext cx="1984375" cy="18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3048000"/>
            <a:ext cx="7520940" cy="335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 ()</a:t>
            </a:r>
          </a:p>
          <a:p>
            <a:r>
              <a:rPr lang="en-US" dirty="0"/>
              <a:t>Only a few variables are of interest </a:t>
            </a:r>
          </a:p>
          <a:p>
            <a:r>
              <a:rPr lang="en-US" dirty="0"/>
              <a:t>Select function allows for </a:t>
            </a:r>
            <a:r>
              <a:rPr lang="en-US" dirty="0" err="1"/>
              <a:t>subsetting</a:t>
            </a:r>
            <a:r>
              <a:rPr lang="en-US" dirty="0"/>
              <a:t> by those variables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(data,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column1, column2,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(data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column1:column10)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07587"/>
            <a:ext cx="43434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8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3048000"/>
            <a:ext cx="7520940" cy="3352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ilter ()</a:t>
            </a:r>
          </a:p>
          <a:p>
            <a:r>
              <a:rPr lang="en-US" dirty="0"/>
              <a:t>Only a few </a:t>
            </a:r>
            <a:r>
              <a:rPr lang="en-US" dirty="0" smtClean="0"/>
              <a:t>conditions or rows </a:t>
            </a:r>
            <a:r>
              <a:rPr lang="en-US" dirty="0"/>
              <a:t>are of interest </a:t>
            </a:r>
          </a:p>
          <a:p>
            <a:r>
              <a:rPr lang="en-US" dirty="0" smtClean="0"/>
              <a:t>Filter </a:t>
            </a:r>
            <a:r>
              <a:rPr lang="en-US" dirty="0"/>
              <a:t>function allows for </a:t>
            </a:r>
            <a:r>
              <a:rPr lang="en-US" dirty="0" err="1"/>
              <a:t>subsetting</a:t>
            </a:r>
            <a:r>
              <a:rPr lang="en-US" dirty="0"/>
              <a:t> </a:t>
            </a:r>
            <a:r>
              <a:rPr lang="en-US" dirty="0" smtClean="0"/>
              <a:t>columns for those conditions</a:t>
            </a:r>
          </a:p>
          <a:p>
            <a:r>
              <a:rPr lang="en-US" dirty="0" smtClean="0"/>
              <a:t>Multiple conditions can be specified </a:t>
            </a:r>
            <a:endParaRPr lang="en-US" dirty="0"/>
          </a:p>
          <a:p>
            <a:pPr marL="0" indent="0">
              <a:buNone/>
            </a:pP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(data,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column1 == value)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268" name="Picture 4" descr="https://jules32.github.io/2016-07-12-Oxford/dplyr_tidyr/img/rstudio-cheatsheet-fil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6885459" cy="17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concludes Session 1</a:t>
            </a:r>
          </a:p>
          <a:p>
            <a:endParaRPr lang="en-US" dirty="0"/>
          </a:p>
          <a:p>
            <a:r>
              <a:rPr lang="en-US" dirty="0" smtClean="0"/>
              <a:t>Time for a break</a:t>
            </a:r>
          </a:p>
          <a:p>
            <a:endParaRPr lang="en-US" dirty="0"/>
          </a:p>
          <a:p>
            <a:r>
              <a:rPr lang="en-US" dirty="0" smtClean="0"/>
              <a:t>Session 2 </a:t>
            </a:r>
            <a:r>
              <a:rPr lang="en-US" dirty="0" smtClean="0"/>
              <a:t>begins </a:t>
            </a:r>
            <a:r>
              <a:rPr lang="en-US" dirty="0" smtClean="0"/>
              <a:t>after the break……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8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 exercise on Session 1 lessons</a:t>
            </a:r>
          </a:p>
          <a:p>
            <a:r>
              <a:rPr lang="en-US" dirty="0" smtClean="0"/>
              <a:t>More data management methods</a:t>
            </a:r>
          </a:p>
          <a:p>
            <a:r>
              <a:rPr lang="en-US" dirty="0" smtClean="0"/>
              <a:t>Culmination exercise</a:t>
            </a:r>
          </a:p>
          <a:p>
            <a:endParaRPr lang="en-US" dirty="0"/>
          </a:p>
          <a:p>
            <a:r>
              <a:rPr lang="en-US" sz="1800" dirty="0" smtClean="0"/>
              <a:t>Then eventually you can go home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06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At the end of Session </a:t>
            </a:r>
            <a:r>
              <a:rPr lang="en-US" sz="3200" dirty="0" smtClean="0"/>
              <a:t>2, </a:t>
            </a:r>
            <a:r>
              <a:rPr lang="en-US" sz="3200" dirty="0"/>
              <a:t>you will know how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new variables</a:t>
            </a:r>
          </a:p>
          <a:p>
            <a:r>
              <a:rPr lang="en-US" dirty="0" smtClean="0"/>
              <a:t>Clean up erroneous values</a:t>
            </a:r>
          </a:p>
          <a:p>
            <a:r>
              <a:rPr lang="en-US" dirty="0" smtClean="0"/>
              <a:t>Rename variables</a:t>
            </a:r>
          </a:p>
          <a:p>
            <a:r>
              <a:rPr lang="en-US" dirty="0" smtClean="0"/>
              <a:t>Delete variables </a:t>
            </a:r>
          </a:p>
          <a:p>
            <a:r>
              <a:rPr lang="en-US" dirty="0" smtClean="0"/>
              <a:t>Pipe  (%&gt;%)</a:t>
            </a:r>
          </a:p>
          <a:p>
            <a:r>
              <a:rPr lang="en-US" dirty="0" smtClean="0"/>
              <a:t>Summarize data like pivot tables</a:t>
            </a:r>
          </a:p>
          <a:p>
            <a:r>
              <a:rPr lang="en-US" dirty="0" smtClean="0"/>
              <a:t>Stack/merge datasets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3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algn="ctr"/>
            <a:r>
              <a:rPr lang="en-US" sz="3200" dirty="0" smtClean="0"/>
              <a:t>Pre-training assessment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6165213"/>
              </p:ext>
            </p:extLst>
          </p:nvPr>
        </p:nvGraphicFramePr>
        <p:xfrm>
          <a:off x="457200" y="685800"/>
          <a:ext cx="8153400" cy="55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13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work-flow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794" r="21127"/>
          <a:stretch/>
        </p:blipFill>
        <p:spPr>
          <a:xfrm>
            <a:off x="685800" y="1202673"/>
            <a:ext cx="7162800" cy="34455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200" y="5105400"/>
            <a:ext cx="2649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Jenny Brian, RStudio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213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care about work-flow?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0738" y="1143000"/>
            <a:ext cx="7635240" cy="5227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spcBef>
                <a:spcPts val="8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8975" indent="-344488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033463" indent="-247650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SzPct val="95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14400" indent="-225425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39825" indent="-225425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Calibri" panose="020F0502020204030204" pitchFamily="34" charset="0"/>
              <a:buChar char="‒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376363" indent="-236538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Calibri" panose="020F0502020204030204" pitchFamily="34" charset="0"/>
              <a:buChar char="‒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603375" indent="-227013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828800" indent="-225425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2054225" indent="-225425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Eventually you will need to quit R to do something </a:t>
            </a:r>
            <a:r>
              <a:rPr lang="en-US" dirty="0" smtClean="0"/>
              <a:t>else or</a:t>
            </a:r>
            <a:endParaRPr lang="en-US" dirty="0" smtClean="0"/>
          </a:p>
          <a:p>
            <a:r>
              <a:rPr lang="en-US" dirty="0" smtClean="0"/>
              <a:t>Run scripts for &gt;1 projects at a time and know which window is doing what or </a:t>
            </a:r>
          </a:p>
          <a:p>
            <a:r>
              <a:rPr lang="en-US" dirty="0" smtClean="0"/>
              <a:t>Know where the scripts &amp; outputs are being saved or </a:t>
            </a:r>
          </a:p>
          <a:p>
            <a:r>
              <a:rPr lang="en-US" dirty="0" smtClean="0"/>
              <a:t>Share your code/projects with colleagues</a:t>
            </a:r>
          </a:p>
        </p:txBody>
      </p:sp>
    </p:spTree>
    <p:extLst>
      <p:ext uri="{BB962C8B-B14F-4D97-AF65-F5344CB8AC3E}">
        <p14:creationId xmlns:p14="http://schemas.microsoft.com/office/powerpoint/2010/main" val="3876287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181263"/>
            <a:ext cx="7353300" cy="12954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Just an instance of RStudio</a:t>
            </a:r>
          </a:p>
          <a:p>
            <a:r>
              <a:rPr lang="en-US" sz="2400" dirty="0" smtClean="0"/>
              <a:t>Opens the last instance before closing</a:t>
            </a:r>
          </a:p>
          <a:p>
            <a:r>
              <a:rPr lang="en-US" sz="2400" dirty="0" err="1" smtClean="0"/>
              <a:t>Autosaved</a:t>
            </a:r>
            <a:r>
              <a:rPr lang="en-US" sz="2400" dirty="0" smtClean="0"/>
              <a:t> in .</a:t>
            </a:r>
            <a:r>
              <a:rPr lang="en-US" sz="2400" dirty="0" err="1" smtClean="0"/>
              <a:t>Rhistory</a:t>
            </a:r>
            <a:r>
              <a:rPr lang="en-US" sz="2400" dirty="0" smtClean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66761"/>
            <a:ext cx="5486400" cy="29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8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 (</a:t>
            </a:r>
            <a:r>
              <a:rPr lang="en-US" dirty="0" err="1" smtClean="0"/>
              <a:t>wd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Default reference for input &amp; output files.</a:t>
            </a:r>
          </a:p>
          <a:p>
            <a:r>
              <a:rPr lang="en-US" dirty="0" smtClean="0"/>
              <a:t>Default </a:t>
            </a:r>
            <a:r>
              <a:rPr lang="en-US" dirty="0" err="1" smtClean="0"/>
              <a:t>wd</a:t>
            </a:r>
            <a:r>
              <a:rPr lang="en-US" dirty="0" smtClean="0"/>
              <a:t> - where R is installed.</a:t>
            </a:r>
          </a:p>
          <a:p>
            <a:r>
              <a:rPr lang="en-US" dirty="0" err="1" smtClean="0"/>
              <a:t>getwd</a:t>
            </a:r>
            <a:r>
              <a:rPr lang="en-US" dirty="0" smtClean="0"/>
              <a:t>() – shows current 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err="1" smtClean="0"/>
              <a:t>setwd</a:t>
            </a:r>
            <a:r>
              <a:rPr lang="en-US" dirty="0" smtClean="0"/>
              <a:t>(‘:C/xyz/</a:t>
            </a:r>
            <a:r>
              <a:rPr lang="en-US" dirty="0" err="1" smtClean="0"/>
              <a:t>abc</a:t>
            </a:r>
            <a:r>
              <a:rPr lang="en-US" dirty="0" smtClean="0"/>
              <a:t>’) – set </a:t>
            </a:r>
            <a:r>
              <a:rPr lang="en-US" dirty="0" err="1" smtClean="0"/>
              <a:t>wd</a:t>
            </a:r>
            <a:r>
              <a:rPr lang="en-US" dirty="0" smtClean="0"/>
              <a:t> to a specific folder</a:t>
            </a:r>
          </a:p>
          <a:p>
            <a:r>
              <a:rPr lang="en-US" dirty="0" smtClean="0"/>
              <a:t>Changing this would save all your files ‘</a:t>
            </a:r>
            <a:r>
              <a:rPr lang="en-US" dirty="0" err="1" smtClean="0"/>
              <a:t>abc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You will not have to specify path to any files inside this folder</a:t>
            </a:r>
          </a:p>
          <a:p>
            <a:pPr lvl="1"/>
            <a:r>
              <a:rPr lang="en-US" dirty="0" err="1" smtClean="0"/>
              <a:t>read_tsv</a:t>
            </a:r>
            <a:r>
              <a:rPr lang="en-US" dirty="0" smtClean="0"/>
              <a:t>(‘site_im.txt’) instead of </a:t>
            </a:r>
            <a:r>
              <a:rPr lang="en-US" dirty="0" err="1" smtClean="0"/>
              <a:t>read_tsv</a:t>
            </a:r>
            <a:r>
              <a:rPr lang="en-US" dirty="0" smtClean="0"/>
              <a:t>(‘:C/xyz/</a:t>
            </a:r>
            <a:r>
              <a:rPr lang="en-US" dirty="0" err="1" smtClean="0"/>
              <a:t>abc</a:t>
            </a:r>
            <a:r>
              <a:rPr lang="en-US" dirty="0" smtClean="0"/>
              <a:t>/site_im.txt’)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84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Projects &amp; workflow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711440" cy="5300172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Rproj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smtClean="0"/>
              <a:t> instance of RStudio associated with its own </a:t>
            </a:r>
            <a:r>
              <a:rPr lang="en-US" dirty="0" err="1" smtClean="0"/>
              <a:t>wd</a:t>
            </a:r>
            <a:endParaRPr lang="en-US" dirty="0" smtClean="0"/>
          </a:p>
          <a:p>
            <a:r>
              <a:rPr lang="en-US" dirty="0" smtClean="0"/>
              <a:t>You don’t have to </a:t>
            </a:r>
            <a:r>
              <a:rPr lang="en-US" dirty="0" err="1" smtClean="0"/>
              <a:t>getwd</a:t>
            </a:r>
            <a:r>
              <a:rPr lang="en-US" dirty="0" smtClean="0"/>
              <a:t>() or </a:t>
            </a:r>
            <a:r>
              <a:rPr lang="en-US" dirty="0" err="1" smtClean="0"/>
              <a:t>setwd</a:t>
            </a:r>
            <a:r>
              <a:rPr lang="en-US" dirty="0" smtClean="0"/>
              <a:t>()</a:t>
            </a:r>
          </a:p>
          <a:p>
            <a:r>
              <a:rPr lang="en-US" dirty="0" smtClean="0"/>
              <a:t>Each Project &amp; its encasing folder (</a:t>
            </a:r>
            <a:r>
              <a:rPr lang="en-US" dirty="0" err="1" smtClean="0"/>
              <a:t>wd</a:t>
            </a:r>
            <a:r>
              <a:rPr lang="en-US" dirty="0" smtClean="0"/>
              <a:t>) can be associated with a </a:t>
            </a:r>
            <a:r>
              <a:rPr lang="en-US" dirty="0" err="1" smtClean="0"/>
              <a:t>workstream</a:t>
            </a:r>
            <a:r>
              <a:rPr lang="en-US" dirty="0" smtClean="0"/>
              <a:t>,</a:t>
            </a:r>
            <a:r>
              <a:rPr lang="en-US" dirty="0"/>
              <a:t> contain all </a:t>
            </a:r>
            <a:r>
              <a:rPr lang="en-US" dirty="0" smtClean="0"/>
              <a:t>relevant </a:t>
            </a:r>
            <a:r>
              <a:rPr lang="en-US" dirty="0" err="1" smtClean="0"/>
              <a:t>rscripts</a:t>
            </a:r>
            <a:r>
              <a:rPr lang="en-US" dirty="0"/>
              <a:t>, txt files</a:t>
            </a:r>
          </a:p>
          <a:p>
            <a:r>
              <a:rPr lang="en-US" dirty="0" smtClean="0"/>
              <a:t>Work in multiple RStudio sessions simultaneously</a:t>
            </a:r>
          </a:p>
          <a:p>
            <a:r>
              <a:rPr lang="en-US" dirty="0" smtClean="0"/>
              <a:t>Portable - zip and share the project folder with anyone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00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project folder (.</a:t>
            </a:r>
            <a:r>
              <a:rPr lang="en-US" dirty="0" err="1" smtClean="0"/>
              <a:t>Rproj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944"/>
          <a:stretch/>
        </p:blipFill>
        <p:spPr>
          <a:xfrm>
            <a:off x="1645561" y="1456523"/>
            <a:ext cx="5852877" cy="38429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099934" y="4704665"/>
            <a:ext cx="228600" cy="5531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38400" y="5158071"/>
            <a:ext cx="2743200" cy="877163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800" dirty="0"/>
              <a:t>.</a:t>
            </a:r>
            <a:r>
              <a:rPr lang="en-US" sz="1800" dirty="0" err="1"/>
              <a:t>Rproj</a:t>
            </a:r>
            <a:r>
              <a:rPr lang="en-US" sz="1800" dirty="0"/>
              <a:t> file – </a:t>
            </a:r>
            <a:r>
              <a:rPr lang="en-US" sz="1800" dirty="0" smtClean="0"/>
              <a:t>click </a:t>
            </a:r>
            <a:r>
              <a:rPr lang="en-US" sz="1800" dirty="0" smtClean="0"/>
              <a:t>this, </a:t>
            </a:r>
            <a:r>
              <a:rPr lang="en-US" sz="1800" b="1" dirty="0" smtClean="0"/>
              <a:t>not the scripts</a:t>
            </a:r>
            <a:r>
              <a:rPr lang="en-US" sz="1800" dirty="0" smtClean="0"/>
              <a:t> to </a:t>
            </a:r>
            <a:r>
              <a:rPr lang="en-US" sz="1800" dirty="0"/>
              <a:t>start the RStudio session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63823" y="1048433"/>
            <a:ext cx="4399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iTSD_Treatment</a:t>
            </a:r>
            <a:r>
              <a:rPr lang="en-US" dirty="0" smtClean="0"/>
              <a:t> cluster is automatically the working directory as it contains the .</a:t>
            </a:r>
            <a:r>
              <a:rPr lang="en-US" dirty="0" err="1" smtClean="0"/>
              <a:t>Rproj</a:t>
            </a:r>
            <a:r>
              <a:rPr lang="en-US" dirty="0" smtClean="0"/>
              <a:t> file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505200" y="1694764"/>
            <a:ext cx="1066800" cy="11246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39676" y="5396972"/>
            <a:ext cx="319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.</a:t>
            </a:r>
            <a:r>
              <a:rPr lang="en-US" dirty="0" err="1" smtClean="0"/>
              <a:t>Rproj</a:t>
            </a:r>
            <a:r>
              <a:rPr lang="en-US" dirty="0" smtClean="0"/>
              <a:t> for each of your projects in different folders to better manage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84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.</a:t>
            </a:r>
            <a:r>
              <a:rPr lang="en-US" dirty="0" err="1" smtClean="0"/>
              <a:t>Rproj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4616571" cy="3581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209800" y="3886203"/>
            <a:ext cx="762000" cy="38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4331985"/>
            <a:ext cx="2514600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600" dirty="0" smtClean="0"/>
              <a:t>Once </a:t>
            </a:r>
            <a:r>
              <a:rPr lang="en-US" sz="1600" dirty="0" err="1" smtClean="0"/>
              <a:t>Rstudio</a:t>
            </a:r>
            <a:r>
              <a:rPr lang="en-US" sz="1600" dirty="0" smtClean="0"/>
              <a:t> opens, click </a:t>
            </a:r>
            <a:r>
              <a:rPr lang="en-US" sz="1600" dirty="0" smtClean="0"/>
              <a:t>on the scripts here to open them inside the workspace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22322"/>
          <a:stretch/>
        </p:blipFill>
        <p:spPr>
          <a:xfrm>
            <a:off x="5334001" y="1143000"/>
            <a:ext cx="3605347" cy="35052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" idx="1"/>
          </p:cNvCxnSpPr>
          <p:nvPr/>
        </p:nvCxnSpPr>
        <p:spPr>
          <a:xfrm flipV="1">
            <a:off x="4730358" y="2895600"/>
            <a:ext cx="60364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114800" y="4637315"/>
            <a:ext cx="304800" cy="696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15599" y="5312229"/>
            <a:ext cx="3156601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600" dirty="0" smtClean="0"/>
              <a:t>Automatically shows the working directory and its contents (can’t open data files by clicking here)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3046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Quitting RStudio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702908"/>
            <a:ext cx="7353300" cy="137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Save your scripts</a:t>
            </a:r>
          </a:p>
          <a:p>
            <a:r>
              <a:rPr lang="en-US" dirty="0" smtClean="0"/>
              <a:t>Share .</a:t>
            </a:r>
            <a:r>
              <a:rPr lang="en-US" dirty="0" err="1" smtClean="0"/>
              <a:t>Rproj</a:t>
            </a:r>
            <a:r>
              <a:rPr lang="en-US" dirty="0" smtClean="0"/>
              <a:t> files with updated scripts</a:t>
            </a:r>
          </a:p>
          <a:p>
            <a:r>
              <a:rPr lang="en-US" dirty="0" smtClean="0"/>
              <a:t>Think about whether or not to save workspace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43000"/>
            <a:ext cx="5867400" cy="33313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6553199" y="1293197"/>
            <a:ext cx="21967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save workspace image, next time you open this RStudio project it will look exactly the same including </a:t>
            </a:r>
            <a:r>
              <a:rPr lang="en-US" dirty="0" smtClean="0"/>
              <a:t>objects in </a:t>
            </a:r>
            <a:r>
              <a:rPr lang="en-US" dirty="0"/>
              <a:t>Environment. </a:t>
            </a:r>
            <a:r>
              <a:rPr lang="en-US" dirty="0" smtClean="0"/>
              <a:t>These objects will be saved as .</a:t>
            </a:r>
            <a:r>
              <a:rPr lang="en-US" dirty="0" err="1" smtClean="0"/>
              <a:t>Rdata</a:t>
            </a:r>
            <a:r>
              <a:rPr lang="en-US" dirty="0" smtClean="0"/>
              <a:t> file in the working directory.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181599" y="2260014"/>
            <a:ext cx="1371600" cy="5486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89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667000"/>
            <a:ext cx="75209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 ()</a:t>
            </a:r>
          </a:p>
          <a:p>
            <a:r>
              <a:rPr lang="en-US" dirty="0" smtClean="0"/>
              <a:t>Adds new variables based on existing variables</a:t>
            </a:r>
            <a:endParaRPr lang="en-US" dirty="0"/>
          </a:p>
          <a:p>
            <a:pPr marL="0" indent="0">
              <a:buNone/>
            </a:pP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(data,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ew_column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column1/10)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mutate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(data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new_column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column5 * 10)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292" name="Picture 4" descr="https://jules32.github.io/2016-07-12-Oxford/dplyr_tidyr/img/rstudio-cheatsheet-mut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85800"/>
            <a:ext cx="6449355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00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concludes Session 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the near future: </a:t>
            </a:r>
            <a:endParaRPr lang="en-US" dirty="0"/>
          </a:p>
          <a:p>
            <a:r>
              <a:rPr lang="en-US" dirty="0" smtClean="0"/>
              <a:t>Session 3 will cover advanced topics</a:t>
            </a:r>
          </a:p>
          <a:p>
            <a:pPr lvl="1"/>
            <a:r>
              <a:rPr lang="en-US" dirty="0"/>
              <a:t>Please let us know </a:t>
            </a:r>
            <a:r>
              <a:rPr lang="en-US" dirty="0" smtClean="0"/>
              <a:t>in the </a:t>
            </a:r>
            <a:r>
              <a:rPr lang="en-US" dirty="0" err="1"/>
              <a:t>E</a:t>
            </a:r>
            <a:r>
              <a:rPr lang="en-US" dirty="0" err="1" smtClean="0"/>
              <a:t>val</a:t>
            </a:r>
            <a:r>
              <a:rPr lang="en-US" dirty="0" smtClean="0"/>
              <a:t> if </a:t>
            </a:r>
            <a:r>
              <a:rPr lang="en-US" dirty="0"/>
              <a:t>you would like to see any particular </a:t>
            </a:r>
            <a:r>
              <a:rPr lang="en-US" dirty="0" smtClean="0"/>
              <a:t>topics</a:t>
            </a:r>
          </a:p>
          <a:p>
            <a:pPr lvl="1"/>
            <a:endParaRPr lang="en-US" dirty="0"/>
          </a:p>
          <a:p>
            <a:r>
              <a:rPr lang="en-US" dirty="0" smtClean="0"/>
              <a:t>Session </a:t>
            </a:r>
            <a:r>
              <a:rPr lang="en-US" dirty="0"/>
              <a:t>4 will cover data </a:t>
            </a:r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ggplot2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50" name="Picture 2" descr="Image result for ggplot2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572000"/>
            <a:ext cx="1412291" cy="16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2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723"/>
            <a:ext cx="9144000" cy="1371600"/>
          </a:xfrm>
        </p:spPr>
        <p:txBody>
          <a:bodyPr/>
          <a:lstStyle/>
          <a:p>
            <a:pPr algn="ctr"/>
            <a:r>
              <a:rPr lang="en-US" dirty="0" smtClean="0"/>
              <a:t>Pre-training assessment: </a:t>
            </a:r>
            <a:br>
              <a:rPr lang="en-US" dirty="0" smtClean="0"/>
            </a:br>
            <a:r>
              <a:rPr lang="en-US" dirty="0" smtClean="0"/>
              <a:t>Please </a:t>
            </a:r>
            <a:r>
              <a:rPr lang="en-US" dirty="0"/>
              <a:t>rank your skill level using R/</a:t>
            </a:r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en-US" dirty="0" smtClean="0"/>
              <a:t>for: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457200" y="1223480"/>
          <a:ext cx="7829550" cy="5210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69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447800"/>
            <a:ext cx="7520940" cy="4953000"/>
          </a:xfrm>
        </p:spPr>
        <p:txBody>
          <a:bodyPr/>
          <a:lstStyle/>
          <a:p>
            <a:r>
              <a:rPr lang="en-US" dirty="0" smtClean="0"/>
              <a:t>ICPI R Users Slack Channel – post any Q’s here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ICPI R Wiki Repo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Dplyr training</a:t>
            </a:r>
            <a:endParaRPr lang="en-US" dirty="0"/>
          </a:p>
          <a:p>
            <a:r>
              <a:rPr lang="en-US" dirty="0" smtClean="0">
                <a:hlinkClick r:id="rId4"/>
              </a:rPr>
              <a:t>DataCamp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Data Wrangling </a:t>
            </a:r>
            <a:r>
              <a:rPr lang="en-US" dirty="0" err="1" smtClean="0">
                <a:hlinkClick r:id="rId5"/>
              </a:rPr>
              <a:t>Cheatsheet</a:t>
            </a:r>
            <a:endParaRPr lang="en-US" dirty="0"/>
          </a:p>
          <a:p>
            <a:r>
              <a:rPr lang="en-US" dirty="0" smtClean="0">
                <a:hlinkClick r:id="rId6"/>
              </a:rPr>
              <a:t>R for Data Science </a:t>
            </a:r>
            <a:r>
              <a:rPr lang="en-US" dirty="0" smtClean="0"/>
              <a:t> - Hadley Wickham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6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ICPI Leadership</a:t>
            </a:r>
          </a:p>
          <a:p>
            <a:r>
              <a:rPr lang="en-US" dirty="0" smtClean="0"/>
              <a:t>DIV</a:t>
            </a:r>
          </a:p>
          <a:p>
            <a:r>
              <a:rPr lang="en-US" dirty="0" smtClean="0"/>
              <a:t>ICEE</a:t>
            </a:r>
          </a:p>
          <a:p>
            <a:r>
              <a:rPr lang="en-US" dirty="0" smtClean="0"/>
              <a:t>Facilitators</a:t>
            </a:r>
          </a:p>
          <a:p>
            <a:r>
              <a:rPr lang="en-US" dirty="0" smtClean="0"/>
              <a:t>Presenters</a:t>
            </a:r>
          </a:p>
          <a:p>
            <a:r>
              <a:rPr lang="en-US" dirty="0" smtClean="0"/>
              <a:t>All of you brave participants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26" name="Picture 2" descr="Image result for thumbs 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123482"/>
            <a:ext cx="2886856" cy="249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552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Data Managing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any questions, please contact </a:t>
            </a:r>
            <a:r>
              <a:rPr lang="en-US" dirty="0" smtClean="0">
                <a:hlinkClick r:id="rId2"/>
              </a:rPr>
              <a:t>ICPI@state.gov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4340" name="Picture 4" descr="Image result for Exp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08" y="1524000"/>
            <a:ext cx="5074444" cy="338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9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hlinkClick r:id="rId2"/>
              </a:rPr>
              <a:t>https://goo.gl/forms/fmymQHflGxjlzTB22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Discussion &amp; Evaluation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59026"/>
            <a:ext cx="2428875" cy="187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9420"/>
            <a:ext cx="148334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8229600" cy="2148840"/>
          </a:xfrm>
        </p:spPr>
        <p:txBody>
          <a:bodyPr/>
          <a:lstStyle/>
          <a:p>
            <a:pPr algn="ctr"/>
            <a:r>
              <a:rPr lang="en-US" dirty="0"/>
              <a:t>Pre-training assessment: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Biggest Fears with learning R?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752600"/>
            <a:ext cx="7520940" cy="4648200"/>
          </a:xfrm>
        </p:spPr>
        <p:txBody>
          <a:bodyPr/>
          <a:lstStyle/>
          <a:p>
            <a:r>
              <a:rPr lang="en-US" dirty="0" smtClean="0"/>
              <a:t>Doing inaccurate data manipulation</a:t>
            </a:r>
          </a:p>
          <a:p>
            <a:r>
              <a:rPr lang="en-US" dirty="0" smtClean="0"/>
              <a:t>Rusty programming skills</a:t>
            </a:r>
          </a:p>
          <a:p>
            <a:r>
              <a:rPr lang="en-US" dirty="0" smtClean="0"/>
              <a:t>Complex material</a:t>
            </a:r>
          </a:p>
          <a:p>
            <a:r>
              <a:rPr lang="en-US" dirty="0"/>
              <a:t>Not understanding enough to do </a:t>
            </a:r>
            <a:r>
              <a:rPr lang="en-US" dirty="0" smtClean="0"/>
              <a:t>independently</a:t>
            </a:r>
          </a:p>
          <a:p>
            <a:r>
              <a:rPr lang="en-US" dirty="0" smtClean="0"/>
              <a:t>Forgetting it quickly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5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Worry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60" y="1295400"/>
            <a:ext cx="752094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will: </a:t>
            </a:r>
          </a:p>
          <a:p>
            <a:r>
              <a:rPr lang="en-US" dirty="0" smtClean="0"/>
              <a:t>Showcase an easy-to-learn package</a:t>
            </a:r>
          </a:p>
          <a:p>
            <a:r>
              <a:rPr lang="en-US" dirty="0" smtClean="0"/>
              <a:t>Familiarize through exercises  </a:t>
            </a:r>
          </a:p>
          <a:p>
            <a:r>
              <a:rPr lang="en-US" dirty="0" smtClean="0"/>
              <a:t>Practice, practice, practice! </a:t>
            </a:r>
            <a:endParaRPr lang="en-US" dirty="0"/>
          </a:p>
        </p:txBody>
      </p:sp>
      <p:pic>
        <p:nvPicPr>
          <p:cNvPr id="2054" name="Picture 6" descr="Image result for yoda practic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657600"/>
            <a:ext cx="2832100" cy="212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0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Approach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 smtClean="0"/>
              <a:t>This training will teach </a:t>
            </a:r>
            <a:r>
              <a:rPr lang="en-US" sz="2600" b="1" dirty="0" smtClean="0"/>
              <a:t>data management </a:t>
            </a:r>
            <a:r>
              <a:rPr lang="en-US" sz="2600" dirty="0" smtClean="0"/>
              <a:t>principles &amp; </a:t>
            </a:r>
            <a:r>
              <a:rPr lang="en-US" sz="2600" b="1" dirty="0" smtClean="0"/>
              <a:t>data visualization </a:t>
            </a:r>
            <a:r>
              <a:rPr lang="en-US" sz="2600" dirty="0" smtClean="0"/>
              <a:t>methods in R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  </a:t>
            </a:r>
          </a:p>
          <a:p>
            <a:r>
              <a:rPr lang="en-US" sz="2600" dirty="0" smtClean="0"/>
              <a:t>Slides  -&gt;  </a:t>
            </a:r>
          </a:p>
          <a:p>
            <a:r>
              <a:rPr lang="en-US" sz="2600" dirty="0" smtClean="0"/>
              <a:t>Example R script  -&gt;  </a:t>
            </a:r>
          </a:p>
          <a:p>
            <a:r>
              <a:rPr lang="en-US" sz="2600" dirty="0" smtClean="0"/>
              <a:t>Exercise R script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AutoShape 6" descr="Image result for tidyver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992" y="2286000"/>
            <a:ext cx="5476875" cy="18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6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Tidyverse</a:t>
            </a:r>
            <a:r>
              <a:rPr lang="en-US" dirty="0"/>
              <a:t> suite of </a:t>
            </a:r>
            <a:r>
              <a:rPr lang="en-US" dirty="0" smtClean="0"/>
              <a:t>packages: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Reproducibility </a:t>
            </a:r>
          </a:p>
          <a:p>
            <a:pPr lvl="1"/>
            <a:r>
              <a:rPr lang="en-US" dirty="0" smtClean="0"/>
              <a:t>Consistency </a:t>
            </a:r>
          </a:p>
          <a:p>
            <a:pPr lvl="1"/>
            <a:r>
              <a:rPr lang="en-US" dirty="0" smtClean="0"/>
              <a:t>Ease of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Image result for tidyve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55" y="1828800"/>
            <a:ext cx="3333750" cy="256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2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At the end of Session 1, you will know how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Navigate the </a:t>
            </a:r>
            <a:r>
              <a:rPr lang="en-US" sz="3200" dirty="0" err="1" smtClean="0"/>
              <a:t>RStudio</a:t>
            </a:r>
            <a:r>
              <a:rPr lang="en-US" sz="3200" dirty="0" smtClean="0"/>
              <a:t> interface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Load R packages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Import .txt or csv datasets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Explore datasets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Sort </a:t>
            </a:r>
            <a:r>
              <a:rPr lang="en-US" sz="3200" dirty="0"/>
              <a:t>variables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Subset </a:t>
            </a:r>
            <a:r>
              <a:rPr lang="en-US" sz="3200" dirty="0"/>
              <a:t>the data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Export </a:t>
            </a:r>
            <a:r>
              <a:rPr lang="en-US" sz="3200" dirty="0"/>
              <a:t>datasets into .txt or csv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Know </a:t>
            </a:r>
            <a:r>
              <a:rPr lang="en-US" sz="3200" dirty="0"/>
              <a:t>what a “Tidy” dataset is 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20EF26-1E39-4F64-8236-ED355D80695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Coast of Bohemia">
      <a:dk1>
        <a:sysClr val="windowText" lastClr="000000"/>
      </a:dk1>
      <a:lt1>
        <a:sysClr val="window" lastClr="FFFFFF"/>
      </a:lt1>
      <a:dk2>
        <a:srgbClr val="15416D"/>
      </a:dk2>
      <a:lt2>
        <a:srgbClr val="F7F7F7"/>
      </a:lt2>
      <a:accent1>
        <a:srgbClr val="2166AC"/>
      </a:accent1>
      <a:accent2>
        <a:srgbClr val="67A9CF"/>
      </a:accent2>
      <a:accent3>
        <a:srgbClr val="D1E5F0"/>
      </a:accent3>
      <a:accent4>
        <a:srgbClr val="B2182B"/>
      </a:accent4>
      <a:accent5>
        <a:srgbClr val="EF8A62"/>
      </a:accent5>
      <a:accent6>
        <a:srgbClr val="FDDBC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ast of Bohemia">
    <a:dk1>
      <a:sysClr val="windowText" lastClr="000000"/>
    </a:dk1>
    <a:lt1>
      <a:sysClr val="window" lastClr="FFFFFF"/>
    </a:lt1>
    <a:dk2>
      <a:srgbClr val="15416D"/>
    </a:dk2>
    <a:lt2>
      <a:srgbClr val="F7F7F7"/>
    </a:lt2>
    <a:accent1>
      <a:srgbClr val="2166AC"/>
    </a:accent1>
    <a:accent2>
      <a:srgbClr val="67A9CF"/>
    </a:accent2>
    <a:accent3>
      <a:srgbClr val="D1E5F0"/>
    </a:accent3>
    <a:accent4>
      <a:srgbClr val="B2182B"/>
    </a:accent4>
    <a:accent5>
      <a:srgbClr val="EF8A62"/>
    </a:accent5>
    <a:accent6>
      <a:srgbClr val="FDDBC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Coast of Bohemia">
    <a:dk1>
      <a:sysClr val="windowText" lastClr="000000"/>
    </a:dk1>
    <a:lt1>
      <a:sysClr val="window" lastClr="FFFFFF"/>
    </a:lt1>
    <a:dk2>
      <a:srgbClr val="15416D"/>
    </a:dk2>
    <a:lt2>
      <a:srgbClr val="F7F7F7"/>
    </a:lt2>
    <a:accent1>
      <a:srgbClr val="2166AC"/>
    </a:accent1>
    <a:accent2>
      <a:srgbClr val="67A9CF"/>
    </a:accent2>
    <a:accent3>
      <a:srgbClr val="D1E5F0"/>
    </a:accent3>
    <a:accent4>
      <a:srgbClr val="B2182B"/>
    </a:accent4>
    <a:accent5>
      <a:srgbClr val="EF8A62"/>
    </a:accent5>
    <a:accent6>
      <a:srgbClr val="FDDBC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HQ Document" ma:contentTypeID="0x0101000719DADD6E6D384B9CD115415321B530005252884372E99249996D41C07A2026D2" ma:contentTypeVersion="82" ma:contentTypeDescription="" ma:contentTypeScope="" ma:versionID="30a074f3041a330e20dca5802f03f43b">
  <xsd:schema xmlns:xsd="http://www.w3.org/2001/XMLSchema" xmlns:xs="http://www.w3.org/2001/XMLSchema" xmlns:p="http://schemas.microsoft.com/office/2006/metadata/properties" xmlns:ns1="http://schemas.microsoft.com/sharepoint/v3" xmlns:ns2="54e040e9-bc5a-4778-bc2d-f4c316b2e12b" targetNamespace="http://schemas.microsoft.com/office/2006/metadata/properties" ma:root="true" ma:fieldsID="b26871c6853314bf0b93269de9b73865" ns1:_="" ns2:_="">
    <xsd:import namespace="http://schemas.microsoft.com/sharepoint/v3"/>
    <xsd:import namespace="54e040e9-bc5a-4778-bc2d-f4c316b2e12b"/>
    <xsd:element name="properties">
      <xsd:complexType>
        <xsd:sequence>
          <xsd:element name="documentManagement">
            <xsd:complexType>
              <xsd:all>
                <xsd:element ref="ns2:Activities" minOccurs="0"/>
                <xsd:element ref="ns2:Program_x0020_Area" minOccurs="0"/>
                <xsd:element ref="ns2:Planning_x0020_and_x0020_Reporting_x0020_Cycle" minOccurs="0"/>
                <xsd:element ref="ns2:Fiscal_x0020_Year" minOccurs="0"/>
                <xsd:element ref="ns2:Agencies" minOccurs="0"/>
                <xsd:element ref="ns2:PEPFAR_x0020_Country" minOccurs="0"/>
                <xsd:element ref="ns2:TaxKeywordTaxHTField" minOccurs="0"/>
                <xsd:element ref="ns2:TaxCatchAllLabel" minOccurs="0"/>
                <xsd:element ref="ns2:_dlc_DocIdPersistId" minOccurs="0"/>
                <xsd:element ref="ns2:TaxCatchAll" minOccurs="0"/>
                <xsd:element ref="ns2:_dlc_DocId" minOccurs="0"/>
                <xsd:element ref="ns2:_dlc_DocIdUrl" minOccurs="0"/>
                <xsd:element ref="ns2:SharedWithUsers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2" nillable="true" ma:displayName="Exempt from Policy" ma:description="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e040e9-bc5a-4778-bc2d-f4c316b2e12b" elementFormDefault="qualified">
    <xsd:import namespace="http://schemas.microsoft.com/office/2006/documentManagement/types"/>
    <xsd:import namespace="http://schemas.microsoft.com/office/infopath/2007/PartnerControls"/>
    <xsd:element name="Activities" ma:index="3" nillable="true" ma:displayName="Activities" ma:format="Dropdown" ma:internalName="Activities" ma:readOnly="false">
      <xsd:simpleType>
        <xsd:restriction base="dms:Choice">
          <xsd:enumeration value="(None)"/>
          <xsd:enumeration value="Communications"/>
          <xsd:enumeration value="Event"/>
          <xsd:enumeration value="Financial"/>
          <xsd:enumeration value="Human Resources"/>
          <xsd:enumeration value="Meeting"/>
          <xsd:enumeration value="Planning"/>
          <xsd:enumeration value="Records"/>
          <xsd:enumeration value="Training"/>
        </xsd:restriction>
      </xsd:simpleType>
    </xsd:element>
    <xsd:element name="Program_x0020_Area" ma:index="4" nillable="true" ma:displayName="Program Area" ma:format="Dropdown" ma:internalName="Program_x0020_Area" ma:readOnly="false">
      <xsd:simpleType>
        <xsd:restriction base="dms:Choice">
          <xsd:enumeration value="(None)"/>
          <xsd:enumeration value="Prevention"/>
          <xsd:enumeration value="Care"/>
          <xsd:enumeration value="Treatment"/>
          <xsd:enumeration value="Systems and Governance"/>
          <xsd:enumeration value="Cross Cutting"/>
        </xsd:restriction>
      </xsd:simpleType>
    </xsd:element>
    <xsd:element name="Planning_x0020_and_x0020_Reporting_x0020_Cycle" ma:index="5" nillable="true" ma:displayName="Planning and Reporting Cycle" ma:format="Dropdown" ma:internalName="Planning_x0020_and_x0020_Reporting_x0020_Cycle" ma:readOnly="false">
      <xsd:simpleType>
        <xsd:restriction base="dms:Choice">
          <xsd:enumeration value="(None)"/>
          <xsd:enumeration value="Archive"/>
          <xsd:enumeration value="APR"/>
          <xsd:enumeration value="COP"/>
          <xsd:enumeration value="HOP"/>
          <xsd:enumeration value="OPU"/>
          <xsd:enumeration value="Pre-COP"/>
          <xsd:enumeration value="SAPR"/>
        </xsd:restriction>
      </xsd:simpleType>
    </xsd:element>
    <xsd:element name="Fiscal_x0020_Year" ma:index="6" nillable="true" ma:displayName="Fiscal Year" ma:format="Dropdown" ma:internalName="Fiscal_x0020_Year" ma:readOnly="false">
      <xsd:simpleType>
        <xsd:restriction base="dms:Choice">
          <xsd:enumeration value="(None)"/>
          <xsd:enumeration value="2023"/>
          <xsd:enumeration value="2022"/>
          <xsd:enumeration value="2021"/>
          <xsd:enumeration value="2020"/>
          <xsd:enumeration value="2019"/>
          <xsd:enumeration value="2018"/>
          <xsd:enumeration value="2017"/>
          <xsd:enumeration value="2016"/>
          <xsd:enumeration value="2014"/>
          <xsd:enumeration value="2013"/>
          <xsd:enumeration value="2012"/>
          <xsd:enumeration value="2011"/>
        </xsd:restriction>
      </xsd:simpleType>
    </xsd:element>
    <xsd:element name="Agencies" ma:index="7" nillable="true" ma:displayName="Agency" ma:format="Dropdown" ma:internalName="Agencies" ma:readOnly="false">
      <xsd:simpleType>
        <xsd:restriction base="dms:Choice">
          <xsd:enumeration value="(None)"/>
          <xsd:enumeration value="All"/>
          <xsd:enumeration value="Commerce"/>
          <xsd:enumeration value="Defense"/>
          <xsd:enumeration value="Labor"/>
          <xsd:enumeration value="HHS/CDC"/>
          <xsd:enumeration value="HHS/FDA"/>
          <xsd:enumeration value="HHS/HRSA"/>
          <xsd:enumeration value="HHS/NIH"/>
          <xsd:enumeration value="HHS/OGA"/>
          <xsd:enumeration value="HHS/SAMHSA"/>
          <xsd:enumeration value="Other"/>
          <xsd:enumeration value="Peace Corps"/>
          <xsd:enumeration value="State"/>
          <xsd:enumeration value="Treasury"/>
          <xsd:enumeration value="USAID"/>
        </xsd:restriction>
      </xsd:simpleType>
    </xsd:element>
    <xsd:element name="PEPFAR_x0020_Country" ma:index="8" nillable="true" ma:displayName="OU" ma:internalName="PEPFAR_x0020_Country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(None)"/>
                    <xsd:enumeration value="All"/>
                    <xsd:enumeration value="Angola"/>
                    <xsd:enumeration value="Asia Regional Program (ARP)"/>
                    <xsd:enumeration value="Botswana"/>
                    <xsd:enumeration value="Burma"/>
                    <xsd:enumeration value="Burundi"/>
                    <xsd:enumeration value="Cambodia"/>
                    <xsd:enumeration value="Cameroon"/>
                    <xsd:enumeration value="Caribbean Region"/>
                    <xsd:enumeration value="Central America Region"/>
                    <xsd:enumeration value="Central Asia Region"/>
                    <xsd:enumeration value="Cote d' Ivoire"/>
                    <xsd:enumeration value="Democratic Republic of the Congo"/>
                    <xsd:enumeration value="Dominican Republic"/>
                    <xsd:enumeration value="Ethiopia"/>
                    <xsd:enumeration value="Ghana"/>
                    <xsd:enumeration value="Guyana"/>
                    <xsd:enumeration value="Haiti"/>
                    <xsd:enumeration value="HQ"/>
                    <xsd:enumeration value="India"/>
                    <xsd:enumeration value="Indonesia"/>
                    <xsd:enumeration value="Kenya"/>
                    <xsd:enumeration value="Lesotho"/>
                    <xsd:enumeration value="Malawi"/>
                    <xsd:enumeration value="Mozambique"/>
                    <xsd:enumeration value="Namibia"/>
                    <xsd:enumeration value="Nigeria"/>
                    <xsd:enumeration value="PNG"/>
                    <xsd:enumeration value="Russia"/>
                    <xsd:enumeration value="Rwanda"/>
                    <xsd:enumeration value="South Africa"/>
                    <xsd:enumeration value="South Sudan"/>
                    <xsd:enumeration value="Swaziland"/>
                    <xsd:enumeration value="Tanzania"/>
                    <xsd:enumeration value="Uganda"/>
                    <xsd:enumeration value="Ukraine"/>
                    <xsd:enumeration value="Vietnam"/>
                    <xsd:enumeration value="Zambia"/>
                    <xsd:enumeration value="Zimbabwe"/>
                  </xsd:restriction>
                </xsd:simpleType>
              </xsd:element>
            </xsd:sequence>
          </xsd:extension>
        </xsd:complexContent>
      </xsd:complexType>
    </xsd:element>
    <xsd:element name="TaxKeywordTaxHTField" ma:index="10" nillable="true" ma:taxonomy="true" ma:internalName="TaxKeywordTaxHTField" ma:taxonomyFieldName="TaxKeyword" ma:displayName="Enterprise Keywords" ma:readOnly="false" ma:fieldId="{23f27201-bee3-471e-b2e7-b64fd8b7ca38}" ma:taxonomyMulti="true" ma:sspId="a0048e47-9258-427b-b476-27e0ab29a8e1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Label" ma:index="11" nillable="true" ma:displayName="Taxonomy Catch All Column1" ma:description="" ma:list="{2cc5ae64-a620-450e-845b-f73f3eb4e805}" ma:internalName="TaxCatchAllLabel" ma:readOnly="true" ma:showField="CatchAllDataLabel" ma:web="54e040e9-bc5a-4778-bc2d-f4c316b2e12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false">
      <xsd:simpleType>
        <xsd:restriction base="dms:Boolean"/>
      </xsd:simpleType>
    </xsd:element>
    <xsd:element name="TaxCatchAll" ma:index="16" nillable="true" ma:displayName="Taxonomy Catch All Column" ma:description="" ma:hidden="true" ma:list="{2cc5ae64-a620-450e-845b-f73f3eb4e805}" ma:internalName="TaxCatchAll" ma:readOnly="false" ma:showField="CatchAllData" ma:web="54e040e9-bc5a-4778-bc2d-f4c316b2e12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haredWithUsers" ma:index="2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3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scal_x0020_Year xmlns="54e040e9-bc5a-4778-bc2d-f4c316b2e12b" xsi:nil="true"/>
    <Program_x0020_Area xmlns="54e040e9-bc5a-4778-bc2d-f4c316b2e12b" xsi:nil="true"/>
    <PEPFAR_x0020_Country xmlns="54e040e9-bc5a-4778-bc2d-f4c316b2e12b"/>
    <TaxKeywordTaxHTField xmlns="54e040e9-bc5a-4778-bc2d-f4c316b2e12b">
      <Terms xmlns="http://schemas.microsoft.com/office/infopath/2007/PartnerControls"/>
    </TaxKeywordTaxHTField>
    <TaxCatchAll xmlns="54e040e9-bc5a-4778-bc2d-f4c316b2e12b"/>
    <Planning_x0020_and_x0020_Reporting_x0020_Cycle xmlns="54e040e9-bc5a-4778-bc2d-f4c316b2e12b" xsi:nil="true"/>
    <Agencies xmlns="54e040e9-bc5a-4778-bc2d-f4c316b2e12b" xsi:nil="true"/>
    <Activities xmlns="54e040e9-bc5a-4778-bc2d-f4c316b2e12b" xsi:nil="true"/>
    <_dlc_DocIdPersistId xmlns="54e040e9-bc5a-4778-bc2d-f4c316b2e12b" xsi:nil="true"/>
    <_dlc_DocId xmlns="54e040e9-bc5a-4778-bc2d-f4c316b2e12b" xsi:nil="true"/>
  </documentManagement>
</p:properties>
</file>

<file path=customXml/item3.xml><?xml version="1.0" encoding="utf-8"?>
<?mso-contentType ?>
<p:Policy xmlns:p="office.server.policy" id="" local="true">
  <p:Name>HQ Document</p:Name>
  <p:Description/>
  <p:Statement/>
  <p:PolicyItems>
    <p:PolicyItem featureId="Microsoft.Office.RecordsManagement.PolicyFeatures.PolicyAudit" staticId="0x0101000719DADD6E6D384B9CD115415321B530005252884372E99249996D41C07A2026D2|8138272" UniqueId="7e814d41-9678-4f1f-9083-bde14844e8ee">
      <p:Name>Auditing</p:Name>
      <p:Description>Audits user actions on documents and list items to the Audit Log.</p:Description>
      <p:CustomData>
        <Audit>
          <Update/>
          <View/>
          <CheckInOut/>
          <MoveCopy/>
          <DeleteRestore/>
        </Audit>
      </p:CustomData>
    </p:PolicyItem>
  </p:PolicyItems>
</p:Policy>
</file>

<file path=customXml/item4.xml><?xml version="1.0" encoding="utf-8"?>
<?mso-contentType ?>
<spe:Receivers xmlns:spe="http://schemas.microsoft.com/sharepoint/events"/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735DB9-8E68-49B2-85D8-FF4CA531C3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4e040e9-bc5a-4778-bc2d-f4c316b2e1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9EBD04-8C74-45CB-80E7-D2EC77FEA408}">
  <ds:schemaRefs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54e040e9-bc5a-4778-bc2d-f4c316b2e12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50D4E90-3DE3-495C-A77B-CF290DBE3EFD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773EE279-354E-4B69-BDF7-7B7C4A9F08A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BEAC273C-C731-46C9-AD8C-32AD24A217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25597</TotalTime>
  <Words>1655</Words>
  <Application>Microsoft Office PowerPoint</Application>
  <PresentationFormat>On-screen Show (4:3)</PresentationFormat>
  <Paragraphs>341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Courier New</vt:lpstr>
      <vt:lpstr>Verdana</vt:lpstr>
      <vt:lpstr>Wingdings</vt:lpstr>
      <vt:lpstr>Angles</vt:lpstr>
      <vt:lpstr>Using R for Data Management</vt:lpstr>
      <vt:lpstr>Welcome </vt:lpstr>
      <vt:lpstr>Pre-training assessment </vt:lpstr>
      <vt:lpstr>Pre-training assessment:  Please rank your skill level using R/RStudio for:</vt:lpstr>
      <vt:lpstr>Pre-training assessment:  Biggest Fears with learning R?</vt:lpstr>
      <vt:lpstr>Don’t Worry </vt:lpstr>
      <vt:lpstr>Training Approach   </vt:lpstr>
      <vt:lpstr>Training Approach</vt:lpstr>
      <vt:lpstr>At the end of Session 1, you will know how to:</vt:lpstr>
      <vt:lpstr>PowerPoint Presentation</vt:lpstr>
      <vt:lpstr>What is RStudio?  </vt:lpstr>
      <vt:lpstr>But…</vt:lpstr>
      <vt:lpstr>What software do you use for managing data? </vt:lpstr>
      <vt:lpstr>RStudio &amp; Excel  </vt:lpstr>
      <vt:lpstr>RStudio and Excel </vt:lpstr>
      <vt:lpstr>RStudio Default Interface</vt:lpstr>
      <vt:lpstr>Tips and Quirks</vt:lpstr>
      <vt:lpstr>Assumptions</vt:lpstr>
      <vt:lpstr>IT Check: Download &amp; Open Files</vt:lpstr>
      <vt:lpstr>R Packages</vt:lpstr>
      <vt:lpstr>R Packages</vt:lpstr>
      <vt:lpstr>Data Frame</vt:lpstr>
      <vt:lpstr>What is “Tidy” Data?</vt:lpstr>
      <vt:lpstr>Sorting Data </vt:lpstr>
      <vt:lpstr>Subset variables</vt:lpstr>
      <vt:lpstr>PowerPoint Presentation</vt:lpstr>
      <vt:lpstr>PowerPoint Presentation</vt:lpstr>
      <vt:lpstr>Session 2</vt:lpstr>
      <vt:lpstr>At the end of Session 2, you will know how to:</vt:lpstr>
      <vt:lpstr>Managing work-flow</vt:lpstr>
      <vt:lpstr>Why care about work-flow?</vt:lpstr>
      <vt:lpstr>Workspace</vt:lpstr>
      <vt:lpstr>Working Directory (wd)</vt:lpstr>
      <vt:lpstr>R Projects &amp; workflow management</vt:lpstr>
      <vt:lpstr>R project folder (.Rproj) </vt:lpstr>
      <vt:lpstr>Inside .Rproj</vt:lpstr>
      <vt:lpstr>Quitting RStudio session</vt:lpstr>
      <vt:lpstr>PowerPoint Presentation</vt:lpstr>
      <vt:lpstr>This concludes Session 2 </vt:lpstr>
      <vt:lpstr>Resources</vt:lpstr>
      <vt:lpstr>Recognition </vt:lpstr>
      <vt:lpstr>Happy Data Managing</vt:lpstr>
      <vt:lpstr>Discussion &amp; Evaluation</vt:lpstr>
    </vt:vector>
  </TitlesOfParts>
  <Company>PricewaterhouseCoopers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Saira Qureshi</dc:creator>
  <cp:lastModifiedBy>Ahmed, Shazad (CDC/CGH/DGHT) (CTR)</cp:lastModifiedBy>
  <cp:revision>497</cp:revision>
  <cp:lastPrinted>2016-12-08T15:48:51Z</cp:lastPrinted>
  <dcterms:created xsi:type="dcterms:W3CDTF">2016-03-28T18:27:57Z</dcterms:created>
  <dcterms:modified xsi:type="dcterms:W3CDTF">2018-08-22T23:47:36Z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0x0101000719DADD6E6D384B9CD115415321B530005252884372E99249996D41C07A2026D2</vt:lpwstr>
  </property>
  <property fmtid="{D5CDD505-2E9C-101B-9397-08002B2CF9AE}" pid="3" name="TaxKeyword">
    <vt:lpwstr/>
  </property>
  <property fmtid="{D5CDD505-2E9C-101B-9397-08002B2CF9AE}" pid="4" name="Countries">
    <vt:lpwstr/>
  </property>
  <property fmtid="{D5CDD505-2E9C-101B-9397-08002B2CF9AE}" pid="5" name="Activity">
    <vt:lpwstr/>
  </property>
  <property fmtid="{D5CDD505-2E9C-101B-9397-08002B2CF9AE}" pid="6" name="Reporting Period">
    <vt:lpwstr/>
  </property>
  <property fmtid="{D5CDD505-2E9C-101B-9397-08002B2CF9AE}" pid="7" name="File Categories">
    <vt:lpwstr/>
  </property>
</Properties>
</file>